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1" d="100"/>
          <a:sy n="91" d="100"/>
        </p:scale>
        <p:origin x="786" y="-7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7692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5771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0301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02142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3502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30490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37086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01403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225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1050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05/09/1441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76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05/09/1441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260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05/09/1441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7612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05/09/1441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1066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05/09/1441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5271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05/09/1441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29019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8ABB09-4A1D-463E-8065-109CC2B7EFAA}" type="datetimeFigureOut">
              <a:rPr lang="ar-SA" smtClean="0"/>
              <a:t>05/09/1441</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467742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1988840"/>
            <a:ext cx="5826719" cy="1440160"/>
          </a:xfrm>
        </p:spPr>
        <p:txBody>
          <a:bodyPr>
            <a:noAutofit/>
          </a:bodyPr>
          <a:lstStyle/>
          <a:p>
            <a:r>
              <a:rPr lang="en-US" sz="4800" b="1" dirty="0">
                <a:solidFill>
                  <a:srgbClr val="FF0000"/>
                </a:solidFill>
                <a:cs typeface="Andalus" panose="02020603050405020304" pitchFamily="18" charset="-78"/>
              </a:rPr>
              <a:t>Renal disorders and renal function test</a:t>
            </a:r>
          </a:p>
        </p:txBody>
      </p:sp>
      <p:sp>
        <p:nvSpPr>
          <p:cNvPr id="3" name="Subtitle 2"/>
          <p:cNvSpPr>
            <a:spLocks noGrp="1"/>
          </p:cNvSpPr>
          <p:nvPr>
            <p:ph type="subTitle" idx="1"/>
          </p:nvPr>
        </p:nvSpPr>
        <p:spPr>
          <a:xfrm>
            <a:off x="1130595" y="4050834"/>
            <a:ext cx="6249717" cy="1096899"/>
          </a:xfrm>
        </p:spPr>
        <p:txBody>
          <a:bodyPr>
            <a:noAutofit/>
          </a:bodyPr>
          <a:lstStyle/>
          <a:p>
            <a:pPr algn="ctr"/>
            <a:r>
              <a:rPr lang="en-US" sz="3200" b="1" dirty="0">
                <a:solidFill>
                  <a:srgbClr val="7030A0"/>
                </a:solidFill>
              </a:rPr>
              <a:t>By </a:t>
            </a:r>
          </a:p>
          <a:p>
            <a:pPr algn="ctr"/>
            <a:r>
              <a:rPr lang="en-US" sz="3200" b="1" dirty="0" err="1">
                <a:solidFill>
                  <a:srgbClr val="7030A0"/>
                </a:solidFill>
              </a:rPr>
              <a:t>Dr.Qutaiba</a:t>
            </a:r>
            <a:r>
              <a:rPr lang="en-US" sz="3200" b="1" dirty="0">
                <a:solidFill>
                  <a:srgbClr val="7030A0"/>
                </a:solidFill>
              </a:rPr>
              <a:t> </a:t>
            </a:r>
            <a:r>
              <a:rPr lang="en-US" sz="3200" b="1" dirty="0" err="1">
                <a:solidFill>
                  <a:srgbClr val="7030A0"/>
                </a:solidFill>
              </a:rPr>
              <a:t>Abdulkareem</a:t>
            </a:r>
            <a:r>
              <a:rPr lang="en-US" sz="3200" b="1" dirty="0">
                <a:solidFill>
                  <a:srgbClr val="7030A0"/>
                </a:solidFill>
              </a:rPr>
              <a:t> </a:t>
            </a:r>
            <a:r>
              <a:rPr lang="en-US" sz="3200" b="1" dirty="0" err="1">
                <a:solidFill>
                  <a:srgbClr val="7030A0"/>
                </a:solidFill>
              </a:rPr>
              <a:t>Qasim</a:t>
            </a:r>
            <a:endParaRPr lang="en-US" sz="3200" b="1" dirty="0">
              <a:solidFill>
                <a:srgbClr val="7030A0"/>
              </a:solidFill>
            </a:endParaRPr>
          </a:p>
          <a:p>
            <a:pPr algn="ctr"/>
            <a:r>
              <a:rPr lang="en-US" sz="3200" b="1" dirty="0">
                <a:solidFill>
                  <a:srgbClr val="7030A0"/>
                </a:solidFill>
              </a:rPr>
              <a:t>2020</a:t>
            </a:r>
          </a:p>
        </p:txBody>
      </p:sp>
    </p:spTree>
    <p:extLst>
      <p:ext uri="{BB962C8B-B14F-4D97-AF65-F5344CB8AC3E}">
        <p14:creationId xmlns:p14="http://schemas.microsoft.com/office/powerpoint/2010/main" val="317945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dirty="0">
                <a:solidFill>
                  <a:srgbClr val="FF0000"/>
                </a:solidFill>
              </a:rPr>
              <a:t>Water restriction </a:t>
            </a:r>
          </a:p>
        </p:txBody>
      </p:sp>
      <p:sp>
        <p:nvSpPr>
          <p:cNvPr id="3" name="Content Placeholder 2"/>
          <p:cNvSpPr>
            <a:spLocks noGrp="1"/>
          </p:cNvSpPr>
          <p:nvPr>
            <p:ph idx="1"/>
          </p:nvPr>
        </p:nvSpPr>
        <p:spPr>
          <a:xfrm>
            <a:off x="457200" y="1268760"/>
            <a:ext cx="8229600" cy="5328592"/>
          </a:xfrm>
        </p:spPr>
        <p:txBody>
          <a:bodyPr>
            <a:normAutofit/>
          </a:bodyPr>
          <a:lstStyle/>
          <a:p>
            <a:pPr marL="0" indent="0" algn="l">
              <a:buNone/>
            </a:pPr>
            <a:r>
              <a:rPr lang="en-US" sz="2400" dirty="0"/>
              <a:t>By increasing the plasma osmolality, water restriction increases ADH secretion and allows countercurrent exchange with </a:t>
            </a:r>
            <a:r>
              <a:rPr lang="en-US" sz="2400" dirty="0">
                <a:solidFill>
                  <a:srgbClr val="FF0000"/>
                </a:solidFill>
              </a:rPr>
              <a:t>enhanced water reabsorption</a:t>
            </a:r>
            <a:r>
              <a:rPr lang="en-US" sz="2400" dirty="0"/>
              <a:t>. Reduced circulatory volume results in a sluggish blood flow in the vasa recta and </a:t>
            </a:r>
            <a:r>
              <a:rPr lang="en-US" sz="2400" dirty="0">
                <a:solidFill>
                  <a:srgbClr val="FF0000"/>
                </a:solidFill>
              </a:rPr>
              <a:t>increased urea reabsorption</a:t>
            </a:r>
            <a:r>
              <a:rPr lang="en-US" sz="2400" dirty="0"/>
              <a:t>, allowing a build-up of the medullary </a:t>
            </a:r>
            <a:r>
              <a:rPr lang="en-US" sz="2400" dirty="0" err="1"/>
              <a:t>hyperosmolality</a:t>
            </a:r>
            <a:r>
              <a:rPr lang="en-US" sz="2400" dirty="0"/>
              <a:t> produced by multiplication. This potentiates water reabsorption in the presence of ADH.  </a:t>
            </a:r>
          </a:p>
          <a:p>
            <a:pPr marL="0" indent="0" algn="l">
              <a:buNone/>
            </a:pPr>
            <a:r>
              <a:rPr lang="en-US" sz="2400" dirty="0"/>
              <a:t> The </a:t>
            </a:r>
            <a:r>
              <a:rPr lang="en-US" sz="2400" dirty="0">
                <a:solidFill>
                  <a:srgbClr val="FF0000"/>
                </a:solidFill>
              </a:rPr>
              <a:t>reduced capillary hydrostatic pressure and increased colloid osmotic pressure</a:t>
            </a:r>
            <a:r>
              <a:rPr lang="en-US" sz="2400" dirty="0"/>
              <a:t>, due to the </a:t>
            </a:r>
            <a:r>
              <a:rPr lang="en-US" sz="2400" dirty="0" err="1"/>
              <a:t>haemoconcentration</a:t>
            </a:r>
            <a:r>
              <a:rPr lang="en-US" sz="2400" dirty="0"/>
              <a:t> following water restriction , ensure that much of the reabsorbed water enters the vascular compartment.</a:t>
            </a:r>
          </a:p>
          <a:p>
            <a:pPr marL="0" indent="0" algn="l">
              <a:buNone/>
            </a:pPr>
            <a:r>
              <a:rPr lang="en-US" sz="2400" dirty="0"/>
              <a:t> </a:t>
            </a:r>
          </a:p>
        </p:txBody>
      </p:sp>
    </p:spTree>
    <p:extLst>
      <p:ext uri="{BB962C8B-B14F-4D97-AF65-F5344CB8AC3E}">
        <p14:creationId xmlns:p14="http://schemas.microsoft.com/office/powerpoint/2010/main" val="251972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dirty="0">
                <a:solidFill>
                  <a:srgbClr val="FF0000"/>
                </a:solidFill>
              </a:rPr>
              <a:t>Water load </a:t>
            </a:r>
          </a:p>
        </p:txBody>
      </p:sp>
      <p:sp>
        <p:nvSpPr>
          <p:cNvPr id="3" name="Content Placeholder 2"/>
          <p:cNvSpPr>
            <a:spLocks noGrp="1"/>
          </p:cNvSpPr>
          <p:nvPr>
            <p:ph idx="1"/>
          </p:nvPr>
        </p:nvSpPr>
        <p:spPr>
          <a:xfrm>
            <a:off x="457200" y="1124744"/>
            <a:ext cx="8229600" cy="5400600"/>
          </a:xfrm>
        </p:spPr>
        <p:txBody>
          <a:bodyPr>
            <a:normAutofit/>
          </a:bodyPr>
          <a:lstStyle/>
          <a:p>
            <a:pPr marL="0" indent="0" algn="l">
              <a:buNone/>
            </a:pPr>
            <a:r>
              <a:rPr lang="en-US" sz="2400" dirty="0"/>
              <a:t>A high water intake dilutes the extracellular fluid, and the consequent fall in plasma osmolality </a:t>
            </a:r>
            <a:r>
              <a:rPr lang="en-US" sz="2400" dirty="0">
                <a:solidFill>
                  <a:srgbClr val="FF0000"/>
                </a:solidFill>
              </a:rPr>
              <a:t>reduces ADH </a:t>
            </a:r>
            <a:r>
              <a:rPr lang="en-US" sz="2400" dirty="0"/>
              <a:t>secretion. The walls of the collecting ducts therefore remain impermeable to water and the countercurrent multiplication produces a dilute urine and a high osmolality within the medulla and medullary vessels. </a:t>
            </a:r>
            <a:r>
              <a:rPr lang="en-US" sz="2400" dirty="0">
                <a:solidFill>
                  <a:srgbClr val="FF0000"/>
                </a:solidFill>
              </a:rPr>
              <a:t>Blood from the latter flows into the general circulation, so helping to correct the fall in systemic osmolality. </a:t>
            </a:r>
            <a:r>
              <a:rPr lang="en-US" sz="2400" dirty="0"/>
              <a:t>Increasing the circulating volume increases renal blood    ﬂow; the rapid ﬂow in the vasa recta ‘washes out’ medullary </a:t>
            </a:r>
            <a:r>
              <a:rPr lang="en-US" sz="2400" dirty="0" err="1"/>
              <a:t>hyperosmolality</a:t>
            </a:r>
            <a:r>
              <a:rPr lang="en-US" sz="2400" dirty="0"/>
              <a:t>, returning some of the solute, without extra water, to the circulation. </a:t>
            </a:r>
          </a:p>
          <a:p>
            <a:pPr marL="0" indent="0" algn="l">
              <a:buNone/>
            </a:pPr>
            <a:r>
              <a:rPr lang="en-US" sz="2400" dirty="0">
                <a:solidFill>
                  <a:srgbClr val="FF0000"/>
                </a:solidFill>
              </a:rPr>
              <a:t>Thus, not only is more water than usual lost in the urine, more solute is ‘reclaimed’. </a:t>
            </a:r>
          </a:p>
        </p:txBody>
      </p:sp>
    </p:spTree>
    <p:extLst>
      <p:ext uri="{BB962C8B-B14F-4D97-AF65-F5344CB8AC3E}">
        <p14:creationId xmlns:p14="http://schemas.microsoft.com/office/powerpoint/2010/main" val="64776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3200" b="1" dirty="0">
                <a:solidFill>
                  <a:srgbClr val="FF0000"/>
                </a:solidFill>
              </a:rPr>
              <a:t>Osmotic diuresis </a:t>
            </a:r>
          </a:p>
        </p:txBody>
      </p:sp>
      <p:sp>
        <p:nvSpPr>
          <p:cNvPr id="3" name="Content Placeholder 2"/>
          <p:cNvSpPr>
            <a:spLocks noGrp="1"/>
          </p:cNvSpPr>
          <p:nvPr>
            <p:ph idx="1"/>
          </p:nvPr>
        </p:nvSpPr>
        <p:spPr>
          <a:xfrm>
            <a:off x="457200" y="764704"/>
            <a:ext cx="8229600" cy="5904656"/>
          </a:xfrm>
        </p:spPr>
        <p:txBody>
          <a:bodyPr>
            <a:normAutofit lnSpcReduction="10000"/>
          </a:bodyPr>
          <a:lstStyle/>
          <a:p>
            <a:pPr marL="0" indent="0" algn="l">
              <a:buNone/>
            </a:pPr>
            <a:r>
              <a:rPr lang="en-US" sz="2000" b="1" dirty="0"/>
              <a:t>An excess of filtered solute in the proximal tubular </a:t>
            </a:r>
            <a:r>
              <a:rPr lang="en-US" sz="2000" b="1" dirty="0" err="1"/>
              <a:t>lumina</a:t>
            </a:r>
            <a:r>
              <a:rPr lang="en-US" sz="2000" b="1" dirty="0"/>
              <a:t> impairs the bulk water reabsorption from this site by its osmotic effect.</a:t>
            </a:r>
          </a:p>
          <a:p>
            <a:pPr marL="0" indent="0" algn="l">
              <a:buNone/>
            </a:pPr>
            <a:r>
              <a:rPr lang="en-US" sz="2000" b="1" dirty="0"/>
              <a:t> The resulting impairment of build-up of medullary osmolality inhibits distal water reabsorption, under the influence of ADH from the collecting ducts, resulting in a diuresis .</a:t>
            </a:r>
          </a:p>
          <a:p>
            <a:pPr marL="0" indent="0" algn="l">
              <a:buNone/>
            </a:pPr>
            <a:endParaRPr lang="en-US" sz="2000" b="1" dirty="0"/>
          </a:p>
          <a:p>
            <a:pPr marL="0" indent="0" algn="l">
              <a:buNone/>
            </a:pPr>
            <a:r>
              <a:rPr lang="en-US" sz="2000" b="1" dirty="0"/>
              <a:t>For example, glucose and urea are sometimes ﬁltered at high enough concentration to exceed the proximal tubular </a:t>
            </a:r>
            <a:r>
              <a:rPr lang="en-US" sz="2000" b="1" dirty="0" err="1"/>
              <a:t>reabsorptive</a:t>
            </a:r>
            <a:r>
              <a:rPr lang="en-US" sz="2000" b="1" dirty="0"/>
              <a:t> capacity. They can then act as osmotic diuretics and cause water depletion. This is important, for example, in diabetes mellitus or in </a:t>
            </a:r>
            <a:r>
              <a:rPr lang="en-US" sz="2000" b="1" dirty="0" err="1"/>
              <a:t>uraemia</a:t>
            </a:r>
            <a:r>
              <a:rPr lang="en-US" sz="2000" b="1" dirty="0"/>
              <a:t>.</a:t>
            </a:r>
          </a:p>
          <a:p>
            <a:pPr marL="0" indent="0" algn="l">
              <a:buNone/>
            </a:pPr>
            <a:endParaRPr lang="en-US" sz="2000" b="1" dirty="0"/>
          </a:p>
          <a:p>
            <a:pPr marL="0" indent="0" algn="l">
              <a:buNone/>
            </a:pPr>
            <a:r>
              <a:rPr lang="en-US" sz="2000" b="1" dirty="0"/>
              <a:t>The most effective osmotic diuretics are substances that cannot cross cell membranes to any signiﬁcant degree; therefore, they must be infused, as they cannot be absorbed from the gut. One example is mannitol, a sugar alcohol, which is sometimes used therapeutically as a diuretic.</a:t>
            </a:r>
          </a:p>
          <a:p>
            <a:pPr marL="0" indent="0" algn="l">
              <a:buNone/>
            </a:pPr>
            <a:r>
              <a:rPr lang="en-US" sz="2000" b="1" dirty="0"/>
              <a:t>  </a:t>
            </a:r>
          </a:p>
        </p:txBody>
      </p:sp>
    </p:spTree>
    <p:extLst>
      <p:ext uri="{BB962C8B-B14F-4D97-AF65-F5344CB8AC3E}">
        <p14:creationId xmlns:p14="http://schemas.microsoft.com/office/powerpoint/2010/main" val="229819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US" sz="3200" b="1" dirty="0">
                <a:solidFill>
                  <a:srgbClr val="FF0000"/>
                </a:solidFill>
              </a:rPr>
              <a:t>Homeostatic solute adjustment in the distal tubule and collecting duct </a:t>
            </a:r>
          </a:p>
        </p:txBody>
      </p:sp>
      <p:sp>
        <p:nvSpPr>
          <p:cNvPr id="3" name="Content Placeholder 2"/>
          <p:cNvSpPr>
            <a:spLocks noGrp="1"/>
          </p:cNvSpPr>
          <p:nvPr>
            <p:ph idx="1"/>
          </p:nvPr>
        </p:nvSpPr>
        <p:spPr>
          <a:xfrm>
            <a:off x="251520" y="1484784"/>
            <a:ext cx="8640960" cy="5112568"/>
          </a:xfrm>
        </p:spPr>
        <p:txBody>
          <a:bodyPr>
            <a:normAutofit fontScale="92500"/>
          </a:bodyPr>
          <a:lstStyle/>
          <a:p>
            <a:pPr marL="0" indent="0" algn="l">
              <a:buNone/>
            </a:pPr>
            <a:r>
              <a:rPr lang="en-US" sz="2400" dirty="0"/>
              <a:t>Sodium reabsorption in exchange for hydrogen ions occurs throughout the nephrons. In the proximal tubules the main effect of this exchange is on reclamation of filtered bicarbonate. </a:t>
            </a:r>
          </a:p>
          <a:p>
            <a:pPr marL="0" indent="0" algn="l">
              <a:buNone/>
            </a:pPr>
            <a:r>
              <a:rPr lang="en-US" sz="2400" dirty="0"/>
              <a:t>In the distal tubules and collecting ducts, the exchange process is usually associated with net generation of bicarbonate to replace that lost in extracellular buffering. </a:t>
            </a:r>
          </a:p>
          <a:p>
            <a:pPr marL="0" indent="0" algn="l">
              <a:buNone/>
            </a:pPr>
            <a:r>
              <a:rPr lang="en-US" sz="2400" dirty="0"/>
              <a:t>Potassium and hydrogen ions compete for secretion in exchange for sodium ions. The possible mechanism stimulated by aldosterone . The most important stimulus to aldosterone secretion is mediated by the effect of renal blood flow on the release of renin from the juxtaglomerular apparatus; this method of reabsorption is part of the homeostatic mechanism controlling sodium and water balance. </a:t>
            </a:r>
          </a:p>
        </p:txBody>
      </p:sp>
    </p:spTree>
    <p:extLst>
      <p:ext uri="{BB962C8B-B14F-4D97-AF65-F5344CB8AC3E}">
        <p14:creationId xmlns:p14="http://schemas.microsoft.com/office/powerpoint/2010/main" val="270550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3200" b="1" dirty="0">
                <a:solidFill>
                  <a:srgbClr val="FF0000"/>
                </a:solidFill>
              </a:rPr>
              <a:t>BIOCHEMISTRY OF RENAL DISORDERS </a:t>
            </a:r>
          </a:p>
        </p:txBody>
      </p:sp>
      <p:sp>
        <p:nvSpPr>
          <p:cNvPr id="3" name="Content Placeholder 2"/>
          <p:cNvSpPr>
            <a:spLocks noGrp="1"/>
          </p:cNvSpPr>
          <p:nvPr>
            <p:ph idx="1"/>
          </p:nvPr>
        </p:nvSpPr>
        <p:spPr>
          <a:xfrm>
            <a:off x="251520" y="908720"/>
            <a:ext cx="8640960" cy="5760640"/>
          </a:xfrm>
        </p:spPr>
        <p:txBody>
          <a:bodyPr>
            <a:normAutofit lnSpcReduction="10000"/>
          </a:bodyPr>
          <a:lstStyle/>
          <a:p>
            <a:pPr marL="0" indent="0" algn="l">
              <a:buNone/>
            </a:pPr>
            <a:r>
              <a:rPr lang="en-US" sz="2400" b="1" dirty="0"/>
              <a:t>Pathophysiology : </a:t>
            </a:r>
          </a:p>
          <a:p>
            <a:pPr marL="0" indent="0" algn="l">
              <a:buNone/>
            </a:pPr>
            <a:r>
              <a:rPr lang="en-US" sz="2400" dirty="0"/>
              <a:t>Different parts of the nephrons are in close anatomical association and are dependent on a common blood supply. Renal dysfunction of any kind affects all parts of the nephrons to some extent, although sometimes either glomerular or tubular dysfunction is predominant. The net effect of renal disease on plasma and urine depends on the proportion of glomeruli to tubules affected and on the number of nephrons involved.</a:t>
            </a:r>
          </a:p>
          <a:p>
            <a:pPr marL="0" indent="0" algn="l">
              <a:buNone/>
            </a:pPr>
            <a:r>
              <a:rPr lang="en-US" sz="2400" dirty="0" err="1"/>
              <a:t>Uraemia</a:t>
            </a:r>
            <a:r>
              <a:rPr lang="en-US" sz="2400" dirty="0"/>
              <a:t> is the term used to describe a raised plasma urea concentration and is almost always accompanied by an elevated creatinine concentration: in North America this is usually referred to as </a:t>
            </a:r>
            <a:r>
              <a:rPr lang="en-US" sz="2400" dirty="0" err="1"/>
              <a:t>azotaemia</a:t>
            </a:r>
            <a:r>
              <a:rPr lang="en-US" sz="2400" dirty="0"/>
              <a:t> (a raised nitrogen concentration).</a:t>
            </a:r>
          </a:p>
          <a:p>
            <a:pPr marL="0" indent="0" algn="l">
              <a:buNone/>
            </a:pPr>
            <a:r>
              <a:rPr lang="en-US" sz="2400" dirty="0"/>
              <a:t> </a:t>
            </a:r>
          </a:p>
        </p:txBody>
      </p:sp>
    </p:spTree>
    <p:extLst>
      <p:ext uri="{BB962C8B-B14F-4D97-AF65-F5344CB8AC3E}">
        <p14:creationId xmlns:p14="http://schemas.microsoft.com/office/powerpoint/2010/main" val="2292927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US" sz="3200" b="1" dirty="0">
                <a:solidFill>
                  <a:srgbClr val="FF0000"/>
                </a:solidFill>
              </a:rPr>
              <a:t>Reduced glomerular filtration rate with normal tubular function </a:t>
            </a:r>
          </a:p>
        </p:txBody>
      </p:sp>
      <p:sp>
        <p:nvSpPr>
          <p:cNvPr id="3" name="Content Placeholder 2"/>
          <p:cNvSpPr>
            <a:spLocks noGrp="1"/>
          </p:cNvSpPr>
          <p:nvPr>
            <p:ph idx="1"/>
          </p:nvPr>
        </p:nvSpPr>
        <p:spPr>
          <a:xfrm>
            <a:off x="251520" y="1556792"/>
            <a:ext cx="8640960" cy="5112568"/>
          </a:xfrm>
        </p:spPr>
        <p:txBody>
          <a:bodyPr>
            <a:normAutofit lnSpcReduction="10000"/>
          </a:bodyPr>
          <a:lstStyle/>
          <a:p>
            <a:pPr marL="0" indent="0" algn="l">
              <a:buNone/>
            </a:pPr>
            <a:r>
              <a:rPr lang="en-US" sz="2400" b="1" dirty="0"/>
              <a:t>Plasma </a:t>
            </a:r>
          </a:p>
          <a:p>
            <a:pPr marL="0" indent="0" algn="l">
              <a:buNone/>
            </a:pPr>
            <a:r>
              <a:rPr lang="en-US" sz="2400" dirty="0"/>
              <a:t>● High urea (</a:t>
            </a:r>
            <a:r>
              <a:rPr lang="en-US" sz="2400" dirty="0" err="1"/>
              <a:t>uraemia</a:t>
            </a:r>
            <a:r>
              <a:rPr lang="en-US" sz="2400" dirty="0"/>
              <a:t>) and creatinine concentrations.? </a:t>
            </a:r>
          </a:p>
          <a:p>
            <a:pPr marL="0" indent="0" algn="l">
              <a:buNone/>
            </a:pPr>
            <a:r>
              <a:rPr lang="en-US" sz="2400" dirty="0"/>
              <a:t>● Low bicarbonate concentration, with low pH (acidosis).? </a:t>
            </a:r>
          </a:p>
          <a:p>
            <a:pPr marL="0" indent="0" algn="l">
              <a:buNone/>
            </a:pPr>
            <a:r>
              <a:rPr lang="en-US" sz="2400" dirty="0"/>
              <a:t>● </a:t>
            </a:r>
            <a:r>
              <a:rPr lang="en-US" sz="2400" dirty="0" err="1"/>
              <a:t>Hyperkalaemia</a:t>
            </a:r>
            <a:r>
              <a:rPr lang="en-US" sz="2400" dirty="0"/>
              <a:t>.? </a:t>
            </a:r>
          </a:p>
          <a:p>
            <a:pPr marL="0" indent="0" algn="l">
              <a:buNone/>
            </a:pPr>
            <a:r>
              <a:rPr lang="en-US" sz="2400" dirty="0"/>
              <a:t>● </a:t>
            </a:r>
            <a:r>
              <a:rPr lang="en-US" sz="2400" dirty="0" err="1"/>
              <a:t>Hyperuricaemia</a:t>
            </a:r>
            <a:r>
              <a:rPr lang="en-US" sz="2400" dirty="0"/>
              <a:t> and </a:t>
            </a:r>
            <a:r>
              <a:rPr lang="en-US" sz="2400" dirty="0" err="1"/>
              <a:t>hyperphosphataemia</a:t>
            </a:r>
            <a:r>
              <a:rPr lang="en-US" sz="2400" dirty="0"/>
              <a:t>.?</a:t>
            </a:r>
          </a:p>
          <a:p>
            <a:pPr marL="0" indent="0" algn="l">
              <a:buNone/>
            </a:pPr>
            <a:r>
              <a:rPr lang="en-US" sz="2400" b="1" dirty="0"/>
              <a:t>Urine</a:t>
            </a:r>
            <a:r>
              <a:rPr lang="en-US" sz="2400" dirty="0"/>
              <a:t> </a:t>
            </a:r>
          </a:p>
          <a:p>
            <a:pPr marL="0" indent="0" algn="l">
              <a:buNone/>
            </a:pPr>
            <a:r>
              <a:rPr lang="en-US" sz="2400" dirty="0"/>
              <a:t>● Reduced volume (oliguria).</a:t>
            </a:r>
          </a:p>
          <a:p>
            <a:pPr marL="0" indent="0" algn="l">
              <a:buNone/>
            </a:pPr>
            <a:r>
              <a:rPr lang="en-US" sz="2400" dirty="0"/>
              <a:t> ● Low (appropriate) sodium concentration – only if renal blood flow is low, stimulating aldosterone secretion. </a:t>
            </a:r>
          </a:p>
          <a:p>
            <a:pPr marL="0" indent="0" algn="l">
              <a:buNone/>
            </a:pPr>
            <a:r>
              <a:rPr lang="en-US" sz="2400" dirty="0"/>
              <a:t>● High (appropriate) urea concentration and therefore a high osmolality – only if ADH secretion is stimulated.</a:t>
            </a:r>
          </a:p>
        </p:txBody>
      </p:sp>
    </p:spTree>
    <p:extLst>
      <p:ext uri="{BB962C8B-B14F-4D97-AF65-F5344CB8AC3E}">
        <p14:creationId xmlns:p14="http://schemas.microsoft.com/office/powerpoint/2010/main" val="1380238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US" sz="3200" b="1" dirty="0">
                <a:solidFill>
                  <a:srgbClr val="FF0000"/>
                </a:solidFill>
              </a:rPr>
              <a:t>Reduced tubular function with normal glomerular filtration rate </a:t>
            </a:r>
          </a:p>
        </p:txBody>
      </p:sp>
      <p:sp>
        <p:nvSpPr>
          <p:cNvPr id="3" name="Content Placeholder 2"/>
          <p:cNvSpPr>
            <a:spLocks noGrp="1"/>
          </p:cNvSpPr>
          <p:nvPr>
            <p:ph idx="1"/>
          </p:nvPr>
        </p:nvSpPr>
        <p:spPr>
          <a:xfrm>
            <a:off x="323528" y="1556792"/>
            <a:ext cx="8568952" cy="5040560"/>
          </a:xfrm>
        </p:spPr>
        <p:txBody>
          <a:bodyPr>
            <a:normAutofit/>
          </a:bodyPr>
          <a:lstStyle/>
          <a:p>
            <a:pPr marL="0" indent="0" algn="l">
              <a:buNone/>
            </a:pPr>
            <a:r>
              <a:rPr lang="en-US" sz="2400" b="1" dirty="0"/>
              <a:t>Plasma :</a:t>
            </a:r>
            <a:r>
              <a:rPr lang="en-US" sz="2400" dirty="0"/>
              <a:t> </a:t>
            </a:r>
          </a:p>
          <a:p>
            <a:pPr marL="0" indent="0" algn="l">
              <a:buNone/>
            </a:pPr>
            <a:r>
              <a:rPr lang="en-US" sz="2400" dirty="0"/>
              <a:t>● Normal urea and creatinine concentrations (normal glomerular function).? </a:t>
            </a:r>
          </a:p>
          <a:p>
            <a:pPr marL="0" indent="0" algn="l">
              <a:buNone/>
            </a:pPr>
            <a:r>
              <a:rPr lang="en-US" sz="2400" dirty="0"/>
              <a:t>● Due to proximal or distal tubular failure:</a:t>
            </a:r>
          </a:p>
          <a:p>
            <a:pPr marL="0" indent="0" algn="l">
              <a:buNone/>
            </a:pPr>
            <a:r>
              <a:rPr lang="en-US" sz="2400" dirty="0"/>
              <a:t> – low bicarbonate concentration and low pH,? </a:t>
            </a:r>
          </a:p>
          <a:p>
            <a:pPr marL="0" indent="0" algn="l">
              <a:buNone/>
            </a:pPr>
            <a:r>
              <a:rPr lang="en-US" sz="2400" dirty="0"/>
              <a:t>– </a:t>
            </a:r>
            <a:r>
              <a:rPr lang="en-US" sz="2400" dirty="0" err="1"/>
              <a:t>hypokalaemia</a:t>
            </a:r>
            <a:r>
              <a:rPr lang="en-US" sz="2400" dirty="0"/>
              <a:t>.? </a:t>
            </a:r>
          </a:p>
          <a:p>
            <a:pPr marL="0" indent="0" algn="l">
              <a:buNone/>
            </a:pPr>
            <a:r>
              <a:rPr lang="en-US" sz="2400" dirty="0"/>
              <a:t>● Due to proximal tubular failure: </a:t>
            </a:r>
          </a:p>
          <a:p>
            <a:pPr marL="0" indent="0" algn="l">
              <a:buNone/>
            </a:pPr>
            <a:r>
              <a:rPr lang="en-US" sz="2400" dirty="0"/>
              <a:t>– </a:t>
            </a:r>
            <a:r>
              <a:rPr lang="en-US" sz="2400" dirty="0" err="1"/>
              <a:t>hypophosphataemia</a:t>
            </a:r>
            <a:r>
              <a:rPr lang="en-US" sz="2400" dirty="0"/>
              <a:t>, hypomagnesaemia and </a:t>
            </a:r>
            <a:r>
              <a:rPr lang="en-US" sz="2400" dirty="0" err="1"/>
              <a:t>hypouricaemia</a:t>
            </a:r>
            <a:r>
              <a:rPr lang="en-US" sz="2400" dirty="0"/>
              <a:t>. ?</a:t>
            </a:r>
          </a:p>
        </p:txBody>
      </p:sp>
    </p:spTree>
    <p:extLst>
      <p:ext uri="{BB962C8B-B14F-4D97-AF65-F5344CB8AC3E}">
        <p14:creationId xmlns:p14="http://schemas.microsoft.com/office/powerpoint/2010/main" val="196254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2656"/>
            <a:ext cx="7994849" cy="792088"/>
          </a:xfrm>
        </p:spPr>
        <p:txBody>
          <a:bodyPr>
            <a:noAutofit/>
          </a:bodyPr>
          <a:lstStyle/>
          <a:p>
            <a:r>
              <a:rPr lang="en-US" sz="3600" b="1" dirty="0">
                <a:solidFill>
                  <a:srgbClr val="FF0000"/>
                </a:solidFill>
              </a:rPr>
              <a:t>Reduced tubular function with normal glomerular filtration rate </a:t>
            </a:r>
            <a:endParaRPr lang="en-US" sz="3600" dirty="0"/>
          </a:p>
        </p:txBody>
      </p:sp>
      <p:sp>
        <p:nvSpPr>
          <p:cNvPr id="3" name="Content Placeholder 2"/>
          <p:cNvSpPr>
            <a:spLocks noGrp="1"/>
          </p:cNvSpPr>
          <p:nvPr>
            <p:ph idx="1"/>
          </p:nvPr>
        </p:nvSpPr>
        <p:spPr>
          <a:xfrm>
            <a:off x="251520" y="1417638"/>
            <a:ext cx="8640960" cy="5323730"/>
          </a:xfrm>
        </p:spPr>
        <p:txBody>
          <a:bodyPr>
            <a:normAutofit lnSpcReduction="10000"/>
          </a:bodyPr>
          <a:lstStyle/>
          <a:p>
            <a:pPr marL="0" indent="0" algn="l">
              <a:buNone/>
            </a:pPr>
            <a:r>
              <a:rPr lang="en-US" sz="2000" b="1" dirty="0"/>
              <a:t>Urine</a:t>
            </a:r>
            <a:r>
              <a:rPr lang="en-US" sz="2000" dirty="0"/>
              <a:t> :</a:t>
            </a:r>
          </a:p>
          <a:p>
            <a:pPr marL="0" indent="0" algn="l">
              <a:buNone/>
            </a:pPr>
            <a:r>
              <a:rPr lang="en-US" sz="2000" dirty="0"/>
              <a:t>● Due to proximal and/or distal tubular failure: </a:t>
            </a:r>
          </a:p>
          <a:p>
            <a:pPr marL="0" indent="0" algn="l">
              <a:buNone/>
            </a:pPr>
            <a:r>
              <a:rPr lang="en-US" sz="2000" dirty="0"/>
              <a:t>– increased volume, </a:t>
            </a:r>
          </a:p>
          <a:p>
            <a:pPr marL="0" indent="0" algn="l">
              <a:buNone/>
            </a:pPr>
            <a:r>
              <a:rPr lang="en-US" sz="2000" dirty="0"/>
              <a:t>– pH inappropriately high compared with that in plasma. </a:t>
            </a:r>
          </a:p>
          <a:p>
            <a:pPr marL="0" indent="0" algn="l">
              <a:buNone/>
            </a:pPr>
            <a:r>
              <a:rPr lang="en-US" sz="2000" dirty="0"/>
              <a:t>● Due to proximal tubular failure:</a:t>
            </a:r>
          </a:p>
          <a:p>
            <a:pPr marL="0" indent="0" algn="l">
              <a:buNone/>
            </a:pPr>
            <a:r>
              <a:rPr lang="en-US" sz="2000" dirty="0"/>
              <a:t> – generalized amino aciduria,  – </a:t>
            </a:r>
            <a:r>
              <a:rPr lang="en-US" sz="2000" dirty="0" err="1"/>
              <a:t>phosphaturia</a:t>
            </a:r>
            <a:r>
              <a:rPr lang="en-US" sz="2000" dirty="0"/>
              <a:t>, – glycosuria. </a:t>
            </a:r>
          </a:p>
          <a:p>
            <a:pPr marL="0" indent="0" algn="l">
              <a:buNone/>
            </a:pPr>
            <a:r>
              <a:rPr lang="en-US" sz="2000" dirty="0"/>
              <a:t>● Due to distal tubular failure:</a:t>
            </a:r>
          </a:p>
          <a:p>
            <a:pPr marL="0" indent="0" algn="l">
              <a:buNone/>
            </a:pPr>
            <a:r>
              <a:rPr lang="en-US" sz="2000" dirty="0"/>
              <a:t> – even if renal blood ﬂow is low, an inappropriately high sodium concentration (inability to respond to aldosterone),</a:t>
            </a:r>
          </a:p>
          <a:p>
            <a:pPr marL="0" indent="0" algn="l">
              <a:buNone/>
            </a:pPr>
            <a:r>
              <a:rPr lang="en-US" sz="2000" dirty="0"/>
              <a:t> – even if ADH secretion is stimulated, an inappropriately low urea concentration and therefore osmolality (inability of the collecting ducts to respond to ADH).</a:t>
            </a:r>
          </a:p>
          <a:p>
            <a:pPr marL="0" indent="0" algn="l">
              <a:buNone/>
            </a:pPr>
            <a:r>
              <a:rPr lang="en-US" sz="2000" dirty="0"/>
              <a:t>-Tubular proteinuria for example a1-microglobulin and retinol binding protein.?</a:t>
            </a:r>
          </a:p>
        </p:txBody>
      </p:sp>
    </p:spTree>
    <p:extLst>
      <p:ext uri="{BB962C8B-B14F-4D97-AF65-F5344CB8AC3E}">
        <p14:creationId xmlns:p14="http://schemas.microsoft.com/office/powerpoint/2010/main" val="3494192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fontScale="90000"/>
          </a:bodyPr>
          <a:lstStyle/>
          <a:p>
            <a:r>
              <a:rPr lang="en-US" sz="4000" b="1" dirty="0">
                <a:solidFill>
                  <a:srgbClr val="FF0000"/>
                </a:solidFill>
              </a:rPr>
              <a:t>Acute kidney injury </a:t>
            </a:r>
          </a:p>
        </p:txBody>
      </p:sp>
      <p:sp>
        <p:nvSpPr>
          <p:cNvPr id="3" name="Content Placeholder 2"/>
          <p:cNvSpPr>
            <a:spLocks noGrp="1"/>
          </p:cNvSpPr>
          <p:nvPr>
            <p:ph idx="1"/>
          </p:nvPr>
        </p:nvSpPr>
        <p:spPr>
          <a:xfrm>
            <a:off x="323528" y="908720"/>
            <a:ext cx="8568952" cy="5760640"/>
          </a:xfrm>
        </p:spPr>
        <p:txBody>
          <a:bodyPr>
            <a:normAutofit/>
          </a:bodyPr>
          <a:lstStyle/>
          <a:p>
            <a:pPr marL="0" indent="0" algn="l">
              <a:buNone/>
            </a:pPr>
            <a:r>
              <a:rPr lang="en-US" sz="2400" dirty="0"/>
              <a:t>This was previously known as acute renal failure. In adults, oliguria is defined as a urine output of less than 400 mL/day; it usually indicates a low GFR and a rapid decline in renal function over hours to weeks, with retention of creatinine and nitrogenous waste products.</a:t>
            </a:r>
          </a:p>
          <a:p>
            <a:pPr marL="0" indent="0" algn="l">
              <a:buNone/>
            </a:pPr>
            <a:r>
              <a:rPr lang="en-US" sz="2400" dirty="0"/>
              <a:t>Three causes :</a:t>
            </a:r>
          </a:p>
          <a:p>
            <a:pPr marL="0" indent="0" algn="l">
              <a:buNone/>
            </a:pPr>
            <a:r>
              <a:rPr lang="en-US" sz="2400" dirty="0"/>
              <a:t>1-Acute oliguria with reduced GFR (pre-renal) </a:t>
            </a:r>
          </a:p>
          <a:p>
            <a:pPr marL="0" indent="0" algn="l">
              <a:buNone/>
            </a:pPr>
            <a:r>
              <a:rPr lang="en-US" sz="2400" dirty="0"/>
              <a:t>2-Acute oliguria due to intrinsic renal damage(renal) </a:t>
            </a:r>
          </a:p>
          <a:p>
            <a:pPr marL="0" indent="0" algn="l">
              <a:buNone/>
            </a:pPr>
            <a:r>
              <a:rPr lang="en-US" sz="2400" dirty="0"/>
              <a:t>3-Acute oliguria due to renal outflow obstruction (post-renal) </a:t>
            </a:r>
          </a:p>
        </p:txBody>
      </p:sp>
    </p:spTree>
    <p:extLst>
      <p:ext uri="{BB962C8B-B14F-4D97-AF65-F5344CB8AC3E}">
        <p14:creationId xmlns:p14="http://schemas.microsoft.com/office/powerpoint/2010/main" val="3961364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200" b="1" dirty="0">
                <a:solidFill>
                  <a:srgbClr val="FF0000"/>
                </a:solidFill>
              </a:rPr>
              <a:t>1-Acute oliguria with reduced GFR (pre-renal) </a:t>
            </a:r>
          </a:p>
        </p:txBody>
      </p:sp>
      <p:sp>
        <p:nvSpPr>
          <p:cNvPr id="3" name="Content Placeholder 2"/>
          <p:cNvSpPr>
            <a:spLocks noGrp="1"/>
          </p:cNvSpPr>
          <p:nvPr>
            <p:ph idx="1"/>
          </p:nvPr>
        </p:nvSpPr>
        <p:spPr>
          <a:xfrm>
            <a:off x="179512" y="1484784"/>
            <a:ext cx="8712968" cy="5184576"/>
          </a:xfrm>
        </p:spPr>
        <p:txBody>
          <a:bodyPr>
            <a:normAutofit/>
          </a:bodyPr>
          <a:lstStyle/>
          <a:p>
            <a:pPr marL="0" indent="0" algn="l">
              <a:buNone/>
            </a:pPr>
            <a:r>
              <a:rPr lang="en-US" sz="2000" dirty="0"/>
              <a:t> It is known as renal circulatory insufficiency (‘pre-renal </a:t>
            </a:r>
            <a:r>
              <a:rPr lang="en-US" sz="2000" dirty="0" err="1"/>
              <a:t>uraemia</a:t>
            </a:r>
            <a:r>
              <a:rPr lang="en-US" sz="2000" dirty="0"/>
              <a:t>’) and may be due to:</a:t>
            </a:r>
          </a:p>
          <a:p>
            <a:pPr marL="0" indent="0" algn="l">
              <a:buNone/>
            </a:pPr>
            <a:r>
              <a:rPr lang="en-US" sz="2000" dirty="0"/>
              <a:t> ● intravascular depletion of whole blood (</a:t>
            </a:r>
            <a:r>
              <a:rPr lang="en-US" sz="2000" dirty="0" err="1"/>
              <a:t>haemorrhage</a:t>
            </a:r>
            <a:r>
              <a:rPr lang="en-US" sz="2000" dirty="0"/>
              <a:t>) or plasma volume (usually due to gastrointestinal loss), or reduced intake, </a:t>
            </a:r>
          </a:p>
          <a:p>
            <a:pPr marL="0" indent="0" algn="l">
              <a:buNone/>
            </a:pPr>
            <a:r>
              <a:rPr lang="en-US" sz="2000" dirty="0"/>
              <a:t>● reduced pressure as a result of the vascular dilatation caused by ‘shock’, causes of which include myocardial infarction, cardiac failure and intravascular </a:t>
            </a:r>
            <a:r>
              <a:rPr lang="en-US" sz="2000" dirty="0" err="1"/>
              <a:t>haemolysis</a:t>
            </a:r>
            <a:r>
              <a:rPr lang="en-US" sz="2000" dirty="0"/>
              <a:t>, including that due to mismatched blood transfusion. </a:t>
            </a:r>
          </a:p>
          <a:p>
            <a:pPr marL="0" indent="0" algn="l">
              <a:buNone/>
            </a:pPr>
            <a:r>
              <a:rPr lang="en-US" sz="2000" dirty="0"/>
              <a:t>The patient is usually hypotensive and clinically volume depleted. If renal blood ﬂow is restored within a few hours, the condition is reversible, but, the longer it persists, the greater the danger of intrinsic renal damage. </a:t>
            </a:r>
          </a:p>
          <a:p>
            <a:pPr marL="0" indent="0" algn="l">
              <a:buNone/>
            </a:pPr>
            <a:r>
              <a:rPr lang="en-US" sz="2000" dirty="0"/>
              <a:t>-</a:t>
            </a:r>
            <a:r>
              <a:rPr lang="en-US" sz="2000" dirty="0" err="1"/>
              <a:t>Uraemia</a:t>
            </a:r>
            <a:r>
              <a:rPr lang="en-US" sz="2000" dirty="0"/>
              <a:t> due to renal dysfunction may be aggravated if there is increased protein breakdown as a result of tissue damage</a:t>
            </a:r>
          </a:p>
        </p:txBody>
      </p:sp>
    </p:spTree>
    <p:extLst>
      <p:ext uri="{BB962C8B-B14F-4D97-AF65-F5344CB8AC3E}">
        <p14:creationId xmlns:p14="http://schemas.microsoft.com/office/powerpoint/2010/main" val="332278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Topics to be discussed</a:t>
            </a:r>
          </a:p>
        </p:txBody>
      </p:sp>
      <p:sp>
        <p:nvSpPr>
          <p:cNvPr id="3" name="Content Placeholder 2"/>
          <p:cNvSpPr>
            <a:spLocks noGrp="1"/>
          </p:cNvSpPr>
          <p:nvPr>
            <p:ph idx="1"/>
          </p:nvPr>
        </p:nvSpPr>
        <p:spPr>
          <a:xfrm>
            <a:off x="457200" y="1340768"/>
            <a:ext cx="8229600" cy="5400600"/>
          </a:xfrm>
        </p:spPr>
        <p:txBody>
          <a:bodyPr>
            <a:normAutofit fontScale="92500" lnSpcReduction="10000"/>
          </a:bodyPr>
          <a:lstStyle/>
          <a:p>
            <a:pPr marL="0" indent="0" algn="l">
              <a:buNone/>
            </a:pPr>
            <a:r>
              <a:rPr lang="en-US" sz="2400" dirty="0">
                <a:solidFill>
                  <a:srgbClr val="FF0000"/>
                </a:solidFill>
              </a:rPr>
              <a:t>1-Renal function :</a:t>
            </a:r>
          </a:p>
          <a:p>
            <a:pPr marL="0" indent="0" algn="l">
              <a:buNone/>
            </a:pPr>
            <a:r>
              <a:rPr lang="en-US" sz="2400" dirty="0"/>
              <a:t>   Renal glomerular function  </a:t>
            </a:r>
          </a:p>
          <a:p>
            <a:pPr marL="0" indent="0" algn="l">
              <a:buNone/>
            </a:pPr>
            <a:r>
              <a:rPr lang="en-US" sz="2400" dirty="0"/>
              <a:t>   Renal tubular function </a:t>
            </a:r>
          </a:p>
          <a:p>
            <a:pPr marL="0" indent="0" algn="l">
              <a:buNone/>
            </a:pPr>
            <a:r>
              <a:rPr lang="en-US" sz="2400" dirty="0"/>
              <a:t>   Water reabsorption: urinary concentration and dilution </a:t>
            </a:r>
          </a:p>
          <a:p>
            <a:pPr marL="0" indent="0" algn="l">
              <a:buNone/>
            </a:pPr>
            <a:r>
              <a:rPr lang="en-US" sz="2400" dirty="0">
                <a:solidFill>
                  <a:srgbClr val="FF0000"/>
                </a:solidFill>
              </a:rPr>
              <a:t>2-Biochemistry of renal disorders :</a:t>
            </a:r>
          </a:p>
          <a:p>
            <a:pPr marL="0" indent="0" algn="l">
              <a:buNone/>
            </a:pPr>
            <a:r>
              <a:rPr lang="en-US" sz="2400" dirty="0">
                <a:solidFill>
                  <a:srgbClr val="FF0000"/>
                </a:solidFill>
              </a:rPr>
              <a:t>   </a:t>
            </a:r>
            <a:r>
              <a:rPr lang="en-US" sz="2400" dirty="0"/>
              <a:t>Acute and chronic kidney injury</a:t>
            </a:r>
          </a:p>
          <a:p>
            <a:pPr marL="0" indent="0" algn="l">
              <a:buNone/>
            </a:pPr>
            <a:r>
              <a:rPr lang="en-US" sz="2400" dirty="0"/>
              <a:t>   Investigation of acute renal dysfunction   </a:t>
            </a:r>
          </a:p>
          <a:p>
            <a:pPr marL="0" indent="0" algn="l">
              <a:buNone/>
            </a:pPr>
            <a:r>
              <a:rPr lang="en-US" sz="2400" dirty="0"/>
              <a:t>   Nephrotic syndrome </a:t>
            </a:r>
          </a:p>
          <a:p>
            <a:pPr marL="0" indent="0" algn="l">
              <a:buNone/>
            </a:pPr>
            <a:r>
              <a:rPr lang="en-US" sz="2400" dirty="0"/>
              <a:t>   Nephritic syndrome </a:t>
            </a:r>
          </a:p>
          <a:p>
            <a:pPr marL="0" indent="0" algn="l">
              <a:buNone/>
            </a:pPr>
            <a:r>
              <a:rPr lang="en-US" sz="2400" dirty="0">
                <a:solidFill>
                  <a:srgbClr val="FF0000"/>
                </a:solidFill>
              </a:rPr>
              <a:t>3-Diagnosis of renal dysfunction </a:t>
            </a:r>
          </a:p>
          <a:p>
            <a:pPr marL="0" indent="0" algn="l">
              <a:buNone/>
            </a:pPr>
            <a:r>
              <a:rPr lang="en-US" sz="2400" dirty="0"/>
              <a:t> </a:t>
            </a:r>
          </a:p>
          <a:p>
            <a:pPr marL="0" indent="0" algn="l">
              <a:buNone/>
            </a:pPr>
            <a:r>
              <a:rPr lang="en-US" sz="2400" dirty="0"/>
              <a:t> </a:t>
            </a:r>
          </a:p>
        </p:txBody>
      </p:sp>
    </p:spTree>
    <p:extLst>
      <p:ext uri="{BB962C8B-B14F-4D97-AF65-F5344CB8AC3E}">
        <p14:creationId xmlns:p14="http://schemas.microsoft.com/office/powerpoint/2010/main" val="1463366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200" b="1" dirty="0">
                <a:solidFill>
                  <a:srgbClr val="FF0000"/>
                </a:solidFill>
              </a:rPr>
              <a:t>2-Acute oliguria due to intrinsic renal damage </a:t>
            </a:r>
          </a:p>
        </p:txBody>
      </p:sp>
      <p:sp>
        <p:nvSpPr>
          <p:cNvPr id="3" name="Content Placeholder 2"/>
          <p:cNvSpPr>
            <a:spLocks noGrp="1"/>
          </p:cNvSpPr>
          <p:nvPr>
            <p:ph idx="1"/>
          </p:nvPr>
        </p:nvSpPr>
        <p:spPr>
          <a:xfrm>
            <a:off x="251520" y="1556792"/>
            <a:ext cx="8640960" cy="4968552"/>
          </a:xfrm>
        </p:spPr>
        <p:txBody>
          <a:bodyPr>
            <a:normAutofit/>
          </a:bodyPr>
          <a:lstStyle/>
          <a:p>
            <a:pPr marL="0" indent="0" algn="l">
              <a:buNone/>
            </a:pPr>
            <a:r>
              <a:rPr lang="en-US" sz="2400" dirty="0"/>
              <a:t>This may be due to: </a:t>
            </a:r>
          </a:p>
          <a:p>
            <a:pPr marL="0" indent="0" algn="l">
              <a:buNone/>
            </a:pPr>
            <a:r>
              <a:rPr lang="en-US" sz="2400" dirty="0"/>
              <a:t>● prolonged renal circulatory insufficiency, </a:t>
            </a:r>
          </a:p>
          <a:p>
            <a:pPr marL="0" indent="0" algn="l">
              <a:buNone/>
            </a:pPr>
            <a:r>
              <a:rPr lang="en-US" sz="2400" dirty="0"/>
              <a:t>● acute glomerulonephritis, usually in children – the history of a sore throat and the finding of red cells in the urine usually make the diagnosis obvious, </a:t>
            </a:r>
          </a:p>
          <a:p>
            <a:pPr marL="0" indent="0" algn="l">
              <a:buNone/>
            </a:pPr>
            <a:r>
              <a:rPr lang="en-US" sz="2400" dirty="0"/>
              <a:t>● </a:t>
            </a:r>
            <a:r>
              <a:rPr lang="en-US" sz="2400" dirty="0" err="1"/>
              <a:t>septicaemia</a:t>
            </a:r>
            <a:r>
              <a:rPr lang="en-US" sz="2400" dirty="0"/>
              <a:t>, which should be considered when the cause of oliguria is obscure, </a:t>
            </a:r>
          </a:p>
          <a:p>
            <a:pPr marL="0" indent="0" algn="l">
              <a:buNone/>
            </a:pPr>
            <a:r>
              <a:rPr lang="en-US" sz="2400" dirty="0"/>
              <a:t>● ingestion of a variety of poisons or drugs, </a:t>
            </a:r>
          </a:p>
          <a:p>
            <a:pPr marL="0" indent="0" algn="l">
              <a:buNone/>
            </a:pPr>
            <a:r>
              <a:rPr lang="en-US" sz="2400" dirty="0"/>
              <a:t>● </a:t>
            </a:r>
            <a:r>
              <a:rPr lang="en-US" sz="2400" dirty="0" err="1"/>
              <a:t>myoglobulinuria</a:t>
            </a:r>
            <a:r>
              <a:rPr lang="en-US" sz="2400" dirty="0"/>
              <a:t> , </a:t>
            </a:r>
          </a:p>
          <a:p>
            <a:pPr marL="0" indent="0" algn="l">
              <a:buNone/>
            </a:pPr>
            <a:r>
              <a:rPr lang="en-US" sz="2400" dirty="0"/>
              <a:t>● </a:t>
            </a:r>
            <a:r>
              <a:rPr lang="en-US" sz="2400" dirty="0" err="1"/>
              <a:t>Bence</a:t>
            </a:r>
            <a:r>
              <a:rPr lang="en-US" sz="2400" dirty="0"/>
              <a:t> Jones proteinuria . </a:t>
            </a:r>
          </a:p>
        </p:txBody>
      </p:sp>
    </p:spTree>
    <p:extLst>
      <p:ext uri="{BB962C8B-B14F-4D97-AF65-F5344CB8AC3E}">
        <p14:creationId xmlns:p14="http://schemas.microsoft.com/office/powerpoint/2010/main" val="4063601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US" sz="3200" b="1" dirty="0">
                <a:solidFill>
                  <a:srgbClr val="FF0000"/>
                </a:solidFill>
              </a:rPr>
              <a:t>2-Acute oliguria due to intrinsic renal damage </a:t>
            </a:r>
            <a:endParaRPr lang="en-US" sz="3200" dirty="0"/>
          </a:p>
        </p:txBody>
      </p:sp>
      <p:sp>
        <p:nvSpPr>
          <p:cNvPr id="3" name="Content Placeholder 2"/>
          <p:cNvSpPr>
            <a:spLocks noGrp="1"/>
          </p:cNvSpPr>
          <p:nvPr>
            <p:ph idx="1"/>
          </p:nvPr>
        </p:nvSpPr>
        <p:spPr>
          <a:xfrm>
            <a:off x="251520" y="1700808"/>
            <a:ext cx="8568952" cy="4824536"/>
          </a:xfrm>
        </p:spPr>
        <p:txBody>
          <a:bodyPr>
            <a:normAutofit lnSpcReduction="10000"/>
          </a:bodyPr>
          <a:lstStyle/>
          <a:p>
            <a:pPr marL="0" indent="0" algn="l">
              <a:buNone/>
            </a:pPr>
            <a:r>
              <a:rPr lang="en-US" sz="2400" dirty="0"/>
              <a:t>The oliguria is due to reduced cortical blood ﬂ ow with glomerular damage, aggravated by back-pressure on the glomeruli due to obstruction to tubular ﬂ ow by </a:t>
            </a:r>
            <a:r>
              <a:rPr lang="en-US" sz="2400" dirty="0" err="1"/>
              <a:t>oedema</a:t>
            </a:r>
            <a:r>
              <a:rPr lang="en-US" sz="2400" dirty="0"/>
              <a:t>. At this stage, the concentrations of many constituents in plasma, such as urea and creatinine, are raised with </a:t>
            </a:r>
            <a:r>
              <a:rPr lang="en-US" sz="2400" dirty="0" err="1"/>
              <a:t>hyperkalaemia</a:t>
            </a:r>
            <a:r>
              <a:rPr lang="en-US" sz="2400" dirty="0"/>
              <a:t>; tubular damage results in an inappropriately dilute urine for the degree of </a:t>
            </a:r>
            <a:r>
              <a:rPr lang="en-US" sz="2400" dirty="0" err="1"/>
              <a:t>hypovolaemia</a:t>
            </a:r>
            <a:r>
              <a:rPr lang="en-US" sz="2400" dirty="0"/>
              <a:t>.</a:t>
            </a:r>
          </a:p>
          <a:p>
            <a:pPr marL="0" indent="0" algn="l">
              <a:buNone/>
            </a:pPr>
            <a:r>
              <a:rPr lang="en-US" sz="2400" dirty="0"/>
              <a:t>During recovery, oliguria is followed by polyuria. When cortical blood ﬂow increases, and as tubular </a:t>
            </a:r>
            <a:r>
              <a:rPr lang="en-US" sz="2400" dirty="0" err="1"/>
              <a:t>oedema</a:t>
            </a:r>
            <a:r>
              <a:rPr lang="en-US" sz="2400" dirty="0"/>
              <a:t> resolves, glomerular function recovers before that of the tubules. The biochemical ﬁndings gradually progress to those of tubular dysfunction until they approximate those for ‘pure’ tubular lesions.  </a:t>
            </a:r>
          </a:p>
        </p:txBody>
      </p:sp>
    </p:spTree>
    <p:extLst>
      <p:ext uri="{BB962C8B-B14F-4D97-AF65-F5344CB8AC3E}">
        <p14:creationId xmlns:p14="http://schemas.microsoft.com/office/powerpoint/2010/main" val="2944691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US" sz="2800" b="1" dirty="0">
                <a:solidFill>
                  <a:srgbClr val="FF0000"/>
                </a:solidFill>
              </a:rPr>
              <a:t>3-Acute oliguria due to renal outflow obstruction (</a:t>
            </a:r>
            <a:r>
              <a:rPr lang="en-US" sz="2800" b="1" dirty="0" err="1">
                <a:solidFill>
                  <a:srgbClr val="FF0000"/>
                </a:solidFill>
              </a:rPr>
              <a:t>postrenal</a:t>
            </a:r>
            <a:r>
              <a:rPr lang="en-US" sz="2800" b="1" dirty="0">
                <a:solidFill>
                  <a:srgbClr val="FF0000"/>
                </a:solidFill>
              </a:rPr>
              <a:t>) </a:t>
            </a:r>
          </a:p>
        </p:txBody>
      </p:sp>
      <p:sp>
        <p:nvSpPr>
          <p:cNvPr id="3" name="Content Placeholder 2"/>
          <p:cNvSpPr>
            <a:spLocks noGrp="1"/>
          </p:cNvSpPr>
          <p:nvPr>
            <p:ph idx="1"/>
          </p:nvPr>
        </p:nvSpPr>
        <p:spPr>
          <a:xfrm>
            <a:off x="251520" y="1268760"/>
            <a:ext cx="8640960" cy="5400600"/>
          </a:xfrm>
        </p:spPr>
        <p:txBody>
          <a:bodyPr>
            <a:normAutofit lnSpcReduction="10000"/>
          </a:bodyPr>
          <a:lstStyle/>
          <a:p>
            <a:pPr marL="0" indent="0" algn="l">
              <a:buNone/>
            </a:pPr>
            <a:r>
              <a:rPr lang="en-US" sz="2400" dirty="0"/>
              <a:t>Oliguria or anuria (absence of urine) may occur in post-renal failure. The cause is usually, but not always, clinically obvious and may be due to the following: </a:t>
            </a:r>
          </a:p>
          <a:p>
            <a:pPr marL="0" indent="0" algn="l">
              <a:buNone/>
            </a:pPr>
            <a:r>
              <a:rPr lang="en-US" sz="2400" dirty="0"/>
              <a:t>● </a:t>
            </a:r>
            <a:r>
              <a:rPr lang="en-US" sz="2400" dirty="0" err="1">
                <a:solidFill>
                  <a:srgbClr val="FF0000"/>
                </a:solidFill>
              </a:rPr>
              <a:t>Intrarenal</a:t>
            </a:r>
            <a:r>
              <a:rPr lang="en-US" sz="2400" dirty="0">
                <a:solidFill>
                  <a:srgbClr val="FF0000"/>
                </a:solidFill>
              </a:rPr>
              <a:t> obstruction</a:t>
            </a:r>
            <a:r>
              <a:rPr lang="en-US" sz="2400" dirty="0"/>
              <a:t>, with blockage of the tubular </a:t>
            </a:r>
            <a:r>
              <a:rPr lang="en-US" sz="2400" dirty="0" err="1"/>
              <a:t>lumina</a:t>
            </a:r>
            <a:r>
              <a:rPr lang="en-US" sz="2400" dirty="0"/>
              <a:t> by </a:t>
            </a:r>
            <a:r>
              <a:rPr lang="en-US" sz="2400" dirty="0" err="1"/>
              <a:t>haemoglobin</a:t>
            </a:r>
            <a:r>
              <a:rPr lang="en-US" sz="2400" dirty="0"/>
              <a:t>, myoglobin and, very rarely, urate or calcium. Obstruction caused by casts and </a:t>
            </a:r>
            <a:r>
              <a:rPr lang="en-US" sz="2400" dirty="0" err="1"/>
              <a:t>oedema</a:t>
            </a:r>
            <a:r>
              <a:rPr lang="en-US" sz="2400" dirty="0"/>
              <a:t> of tubular cells is usually the result of true renal damage. </a:t>
            </a:r>
          </a:p>
          <a:p>
            <a:pPr marL="0" indent="0" algn="l">
              <a:buNone/>
            </a:pPr>
            <a:r>
              <a:rPr lang="en-US" sz="2400" dirty="0"/>
              <a:t>● </a:t>
            </a:r>
            <a:r>
              <a:rPr lang="en-US" sz="2400" dirty="0" err="1">
                <a:solidFill>
                  <a:srgbClr val="FF0000"/>
                </a:solidFill>
              </a:rPr>
              <a:t>Extrarenal</a:t>
            </a:r>
            <a:r>
              <a:rPr lang="en-US" sz="2400" dirty="0">
                <a:solidFill>
                  <a:srgbClr val="FF0000"/>
                </a:solidFill>
              </a:rPr>
              <a:t> obstruction</a:t>
            </a:r>
            <a:r>
              <a:rPr lang="en-US" sz="2400" dirty="0"/>
              <a:t>, due to calculi, neoplasms, for example prostate or cervix, urethral strictures or prostatic hypertrophy, any of which may cause sudden obstruction. The finding of a palpable bladder indicates urethral obstruction, and in males is most likely to be due to prostatic hypertrophy, although there are other, rarer, causes.</a:t>
            </a:r>
          </a:p>
        </p:txBody>
      </p:sp>
    </p:spTree>
    <p:extLst>
      <p:ext uri="{BB962C8B-B14F-4D97-AF65-F5344CB8AC3E}">
        <p14:creationId xmlns:p14="http://schemas.microsoft.com/office/powerpoint/2010/main" val="2491278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3200" b="1" dirty="0">
                <a:solidFill>
                  <a:srgbClr val="FF0000"/>
                </a:solidFill>
              </a:rPr>
              <a:t>Investigation of acute kidney injury </a:t>
            </a:r>
          </a:p>
        </p:txBody>
      </p:sp>
      <p:sp>
        <p:nvSpPr>
          <p:cNvPr id="3" name="Content Placeholder 2"/>
          <p:cNvSpPr>
            <a:spLocks noGrp="1"/>
          </p:cNvSpPr>
          <p:nvPr>
            <p:ph idx="1"/>
          </p:nvPr>
        </p:nvSpPr>
        <p:spPr>
          <a:xfrm>
            <a:off x="179512" y="908720"/>
            <a:ext cx="8640960" cy="5688632"/>
          </a:xfrm>
        </p:spPr>
        <p:txBody>
          <a:bodyPr>
            <a:noAutofit/>
          </a:bodyPr>
          <a:lstStyle/>
          <a:p>
            <a:pPr marL="0" indent="0" algn="l">
              <a:buNone/>
            </a:pPr>
            <a:r>
              <a:rPr lang="en-US" sz="2400" dirty="0"/>
              <a:t>-A careful clinical history, especially of taking nephrotoxic drugs, and examination may give clues to the cause of acute kidney injury (AKI). It is essential to exclude reversible causes of pre-renal failure, including </a:t>
            </a:r>
            <a:r>
              <a:rPr lang="en-US" sz="2400" dirty="0" err="1"/>
              <a:t>hypovolaemia</a:t>
            </a:r>
            <a:r>
              <a:rPr lang="en-US" sz="2400" dirty="0"/>
              <a:t> or hypotension, and also post-renal urinary tract obstruction (renal tract imaging may be useful, such as abdominal radiograph if calculi are suspected, and renal tract ultrasound).</a:t>
            </a:r>
          </a:p>
          <a:p>
            <a:pPr marL="0" indent="0" algn="l">
              <a:buNone/>
            </a:pPr>
            <a:r>
              <a:rPr lang="en-US" sz="2400" dirty="0"/>
              <a:t>-Monitor urine output, plasma urea and creatinine and electrolytes, as well as acid–base status.  </a:t>
            </a:r>
            <a:r>
              <a:rPr lang="en-US" sz="2400" dirty="0" err="1"/>
              <a:t>Hyperkalaemia</a:t>
            </a:r>
            <a:r>
              <a:rPr lang="en-US" sz="2400" dirty="0"/>
              <a:t>, </a:t>
            </a:r>
            <a:r>
              <a:rPr lang="en-US" sz="2400" dirty="0" err="1"/>
              <a:t>hypermagnesaemia</a:t>
            </a:r>
            <a:r>
              <a:rPr lang="en-US" sz="2400" dirty="0"/>
              <a:t>, </a:t>
            </a:r>
            <a:r>
              <a:rPr lang="en-US" sz="2400" dirty="0" err="1"/>
              <a:t>hyperphosphataemia</a:t>
            </a:r>
            <a:r>
              <a:rPr lang="en-US" sz="2400" dirty="0"/>
              <a:t>, </a:t>
            </a:r>
            <a:r>
              <a:rPr lang="en-US" sz="2400" dirty="0" err="1"/>
              <a:t>hyperuricaemia</a:t>
            </a:r>
            <a:r>
              <a:rPr lang="en-US" sz="2400" dirty="0"/>
              <a:t> and metabolic acidosis may occur in the </a:t>
            </a:r>
            <a:r>
              <a:rPr lang="en-US" sz="2400" dirty="0" err="1"/>
              <a:t>oliguric</a:t>
            </a:r>
            <a:r>
              <a:rPr lang="en-US" sz="2400" dirty="0"/>
              <a:t> phase of AKI.</a:t>
            </a:r>
          </a:p>
          <a:p>
            <a:pPr marL="0" indent="0" algn="l">
              <a:buNone/>
            </a:pPr>
            <a:r>
              <a:rPr lang="en-US" sz="2400" dirty="0"/>
              <a:t> </a:t>
            </a:r>
          </a:p>
          <a:p>
            <a:pPr marL="0" indent="0" algn="l">
              <a:buNone/>
            </a:pPr>
            <a:r>
              <a:rPr lang="en-US" sz="2400" dirty="0"/>
              <a:t> </a:t>
            </a:r>
          </a:p>
        </p:txBody>
      </p:sp>
    </p:spTree>
    <p:extLst>
      <p:ext uri="{BB962C8B-B14F-4D97-AF65-F5344CB8AC3E}">
        <p14:creationId xmlns:p14="http://schemas.microsoft.com/office/powerpoint/2010/main" val="360564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b="1" dirty="0">
                <a:solidFill>
                  <a:srgbClr val="FF0000"/>
                </a:solidFill>
              </a:rPr>
              <a:t>Investigation of acute kidney injury </a:t>
            </a:r>
            <a:endParaRPr lang="en-US" dirty="0"/>
          </a:p>
        </p:txBody>
      </p:sp>
      <p:sp>
        <p:nvSpPr>
          <p:cNvPr id="3" name="Content Placeholder 2"/>
          <p:cNvSpPr>
            <a:spLocks noGrp="1"/>
          </p:cNvSpPr>
          <p:nvPr>
            <p:ph idx="1"/>
          </p:nvPr>
        </p:nvSpPr>
        <p:spPr>
          <a:xfrm>
            <a:off x="457200" y="1124744"/>
            <a:ext cx="8229600" cy="5001419"/>
          </a:xfrm>
        </p:spPr>
        <p:txBody>
          <a:bodyPr>
            <a:normAutofit/>
          </a:bodyPr>
          <a:lstStyle/>
          <a:p>
            <a:pPr marL="0" indent="0" algn="l">
              <a:buNone/>
            </a:pPr>
            <a:r>
              <a:rPr lang="en-US" sz="2400" dirty="0"/>
              <a:t>-The urinary to plasma urea ratio can be useful,</a:t>
            </a:r>
          </a:p>
          <a:p>
            <a:pPr marL="0" indent="0" algn="l">
              <a:buNone/>
            </a:pPr>
            <a:r>
              <a:rPr lang="en-US" sz="2400" dirty="0"/>
              <a:t>and when more than 10:1 is suggestive of pre-renal problems.</a:t>
            </a:r>
          </a:p>
          <a:p>
            <a:pPr marL="0" indent="0" algn="l">
              <a:buNone/>
            </a:pPr>
            <a:r>
              <a:rPr lang="en-US" sz="2400" dirty="0"/>
              <a:t> -The urinary to plasma creatinine or osmolality ratio may also be useful .</a:t>
            </a:r>
          </a:p>
          <a:p>
            <a:pPr marL="0" indent="0" algn="l">
              <a:buNone/>
            </a:pPr>
            <a:r>
              <a:rPr lang="en-US" sz="2400" dirty="0"/>
              <a:t>-The fractional excretion of sodium (</a:t>
            </a:r>
            <a:r>
              <a:rPr lang="en-US" sz="2400" dirty="0" err="1"/>
              <a:t>FENa</a:t>
            </a:r>
            <a:r>
              <a:rPr lang="en-US" sz="2400" dirty="0"/>
              <a:t>%) is also useful diagnostically and can be measured using a simultaneous blood sample and spot urine .</a:t>
            </a:r>
          </a:p>
        </p:txBody>
      </p:sp>
    </p:spTree>
    <p:extLst>
      <p:ext uri="{BB962C8B-B14F-4D97-AF65-F5344CB8AC3E}">
        <p14:creationId xmlns:p14="http://schemas.microsoft.com/office/powerpoint/2010/main" val="499419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470002" y="232435"/>
            <a:ext cx="8422478" cy="6322714"/>
          </a:xfrm>
          <a:prstGeom prst="rect">
            <a:avLst/>
          </a:prstGeom>
        </p:spPr>
      </p:pic>
    </p:spTree>
    <p:extLst>
      <p:ext uri="{BB962C8B-B14F-4D97-AF65-F5344CB8AC3E}">
        <p14:creationId xmlns:p14="http://schemas.microsoft.com/office/powerpoint/2010/main" val="1241935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520" y="260648"/>
            <a:ext cx="8712968" cy="6336704"/>
          </a:xfrm>
          <a:prstGeom prst="rect">
            <a:avLst/>
          </a:prstGeom>
        </p:spPr>
      </p:pic>
    </p:spTree>
    <p:extLst>
      <p:ext uri="{BB962C8B-B14F-4D97-AF65-F5344CB8AC3E}">
        <p14:creationId xmlns:p14="http://schemas.microsoft.com/office/powerpoint/2010/main" val="1580812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sz="4000" b="1" dirty="0">
                <a:solidFill>
                  <a:srgbClr val="FF0000"/>
                </a:solidFill>
              </a:rPr>
              <a:t>Chronic kidney disease</a:t>
            </a:r>
          </a:p>
        </p:txBody>
      </p:sp>
      <p:sp>
        <p:nvSpPr>
          <p:cNvPr id="3" name="Content Placeholder 2"/>
          <p:cNvSpPr>
            <a:spLocks noGrp="1"/>
          </p:cNvSpPr>
          <p:nvPr>
            <p:ph idx="1"/>
          </p:nvPr>
        </p:nvSpPr>
        <p:spPr>
          <a:xfrm>
            <a:off x="457200" y="908720"/>
            <a:ext cx="8229600" cy="5688632"/>
          </a:xfrm>
        </p:spPr>
        <p:txBody>
          <a:bodyPr>
            <a:normAutofit/>
          </a:bodyPr>
          <a:lstStyle/>
          <a:p>
            <a:pPr marL="0" indent="0" algn="l">
              <a:buNone/>
            </a:pPr>
            <a:r>
              <a:rPr lang="en-US" sz="2800" dirty="0"/>
              <a:t>Chronic renal dysfunction [defined as being reduced </a:t>
            </a:r>
            <a:r>
              <a:rPr lang="en-US" sz="2800" dirty="0" err="1"/>
              <a:t>eGFR</a:t>
            </a:r>
            <a:r>
              <a:rPr lang="en-US" sz="2800" dirty="0"/>
              <a:t> (estimated GFR), proteinuria, </a:t>
            </a:r>
            <a:r>
              <a:rPr lang="en-US" sz="2800" dirty="0" err="1"/>
              <a:t>haematuria</a:t>
            </a:r>
            <a:r>
              <a:rPr lang="en-US" sz="2800" dirty="0"/>
              <a:t> and/or renal structural abnormalities of more than 90 days’ duration] .</a:t>
            </a:r>
          </a:p>
          <a:p>
            <a:pPr marL="0" indent="0" algn="l">
              <a:buNone/>
            </a:pPr>
            <a:r>
              <a:rPr lang="en-US" sz="2800" dirty="0"/>
              <a:t>It is usually the end result of conditions such as diabetes mellitus, hypertension, primary glomerulonephritis, autoimmune disease, obstructive </a:t>
            </a:r>
            <a:r>
              <a:rPr lang="en-US" sz="2800" dirty="0" err="1"/>
              <a:t>uropathy</a:t>
            </a:r>
            <a:r>
              <a:rPr lang="en-US" sz="2800" dirty="0"/>
              <a:t>, polycystic disease, renal artery stenosis, infections and tubular dysfunction and the use of nephrotoxic drugs .</a:t>
            </a:r>
          </a:p>
          <a:p>
            <a:pPr marL="0" indent="0" algn="l">
              <a:buNone/>
            </a:pPr>
            <a:endParaRPr lang="en-US" sz="2800" dirty="0"/>
          </a:p>
        </p:txBody>
      </p:sp>
    </p:spTree>
    <p:extLst>
      <p:ext uri="{BB962C8B-B14F-4D97-AF65-F5344CB8AC3E}">
        <p14:creationId xmlns:p14="http://schemas.microsoft.com/office/powerpoint/2010/main" val="1035054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b="1" dirty="0">
                <a:solidFill>
                  <a:srgbClr val="FF0000"/>
                </a:solidFill>
              </a:rPr>
              <a:t>Chronic kidney disease</a:t>
            </a:r>
            <a:endParaRPr lang="en-US" dirty="0"/>
          </a:p>
        </p:txBody>
      </p:sp>
      <p:sp>
        <p:nvSpPr>
          <p:cNvPr id="3" name="Content Placeholder 2"/>
          <p:cNvSpPr>
            <a:spLocks noGrp="1"/>
          </p:cNvSpPr>
          <p:nvPr>
            <p:ph idx="1"/>
          </p:nvPr>
        </p:nvSpPr>
        <p:spPr>
          <a:xfrm>
            <a:off x="323528" y="980728"/>
            <a:ext cx="8568952" cy="5544616"/>
          </a:xfrm>
        </p:spPr>
        <p:txBody>
          <a:bodyPr>
            <a:normAutofit lnSpcReduction="10000"/>
          </a:bodyPr>
          <a:lstStyle/>
          <a:p>
            <a:pPr marL="0" indent="0" algn="l">
              <a:buNone/>
            </a:pPr>
            <a:r>
              <a:rPr lang="en-US" sz="2000" b="1" dirty="0"/>
              <a:t>It is common, perhaps affecting about 13 per cent</a:t>
            </a:r>
          </a:p>
          <a:p>
            <a:pPr marL="0" indent="0" algn="l">
              <a:buNone/>
            </a:pPr>
            <a:r>
              <a:rPr lang="en-US" sz="2000" b="1" dirty="0"/>
              <a:t>of the population. Acute or chronic renal dysfunction</a:t>
            </a:r>
          </a:p>
          <a:p>
            <a:pPr marL="0" indent="0" algn="l">
              <a:buNone/>
            </a:pPr>
            <a:r>
              <a:rPr lang="en-US" sz="2000" b="1" dirty="0"/>
              <a:t>can occur when angiotensin-converting enzyme (ACE)</a:t>
            </a:r>
          </a:p>
          <a:p>
            <a:pPr marL="0" indent="0" algn="l">
              <a:buNone/>
            </a:pPr>
            <a:r>
              <a:rPr lang="en-US" sz="2000" b="1" dirty="0"/>
              <a:t>inhibitors or angiotensin II receptor blockers (ARBs) are</a:t>
            </a:r>
          </a:p>
          <a:p>
            <a:pPr marL="0" indent="0" algn="l">
              <a:buNone/>
            </a:pPr>
            <a:r>
              <a:rPr lang="en-US" sz="2000" b="1" dirty="0"/>
              <a:t>given to patients with renal artery stenosis; a clue to this</a:t>
            </a:r>
          </a:p>
          <a:p>
            <a:pPr marL="0" indent="0" algn="l">
              <a:buNone/>
            </a:pPr>
            <a:r>
              <a:rPr lang="en-US" sz="2000" b="1" dirty="0"/>
              <a:t>is an increase in plasma creatinine of about 20 per cent</a:t>
            </a:r>
          </a:p>
          <a:p>
            <a:pPr marL="0" indent="0" algn="l">
              <a:buNone/>
            </a:pPr>
            <a:r>
              <a:rPr lang="en-US" sz="2000" b="1" dirty="0"/>
              <a:t>and/or a decrease in </a:t>
            </a:r>
            <a:r>
              <a:rPr lang="en-US" sz="2000" b="1" dirty="0" err="1"/>
              <a:t>eGFR</a:t>
            </a:r>
            <a:r>
              <a:rPr lang="en-US" sz="2000" b="1" dirty="0"/>
              <a:t> of about 15 per cent soon</a:t>
            </a:r>
          </a:p>
          <a:p>
            <a:pPr marL="0" indent="0" algn="l">
              <a:buNone/>
            </a:pPr>
            <a:r>
              <a:rPr lang="en-US" sz="2000" b="1" dirty="0"/>
              <a:t>after initiation of the drug.</a:t>
            </a:r>
          </a:p>
          <a:p>
            <a:pPr marL="0" indent="0" algn="l">
              <a:buNone/>
            </a:pPr>
            <a:r>
              <a:rPr lang="en-US" sz="2000" b="1" dirty="0"/>
              <a:t>Chronic renal dysfunction may pass through two</a:t>
            </a:r>
          </a:p>
          <a:p>
            <a:pPr marL="0" indent="0" algn="l">
              <a:buNone/>
            </a:pPr>
            <a:r>
              <a:rPr lang="en-US" sz="2000" b="1" dirty="0"/>
              <a:t>main phases:</a:t>
            </a:r>
          </a:p>
          <a:p>
            <a:pPr marL="0" indent="0" algn="l">
              <a:buNone/>
            </a:pPr>
            <a:r>
              <a:rPr lang="en-US" sz="2000" b="1" dirty="0"/>
              <a:t>1- </a:t>
            </a:r>
            <a:r>
              <a:rPr lang="en-US" sz="2000" b="1" dirty="0" err="1"/>
              <a:t>Polyuric</a:t>
            </a:r>
            <a:r>
              <a:rPr lang="en-US" sz="2000" b="1" dirty="0"/>
              <a:t> phase,</a:t>
            </a:r>
          </a:p>
          <a:p>
            <a:pPr marL="0" indent="0" algn="l">
              <a:buNone/>
            </a:pPr>
            <a:r>
              <a:rPr lang="en-US" sz="2000" b="1" dirty="0"/>
              <a:t>2-Oliguric or </a:t>
            </a:r>
            <a:r>
              <a:rPr lang="en-US" sz="2000" b="1" dirty="0" err="1"/>
              <a:t>anuric</a:t>
            </a:r>
            <a:r>
              <a:rPr lang="en-US" sz="2000" b="1" dirty="0"/>
              <a:t> phase, sometimes needing</a:t>
            </a:r>
          </a:p>
          <a:p>
            <a:pPr marL="0" indent="0" algn="l">
              <a:buNone/>
            </a:pPr>
            <a:r>
              <a:rPr lang="en-US" sz="2000" b="1" dirty="0"/>
              <a:t>dialysis or renal transplantation.</a:t>
            </a:r>
          </a:p>
        </p:txBody>
      </p:sp>
    </p:spTree>
    <p:extLst>
      <p:ext uri="{BB962C8B-B14F-4D97-AF65-F5344CB8AC3E}">
        <p14:creationId xmlns:p14="http://schemas.microsoft.com/office/powerpoint/2010/main" val="934200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b="1" dirty="0">
                <a:solidFill>
                  <a:srgbClr val="FF0000"/>
                </a:solidFill>
              </a:rPr>
              <a:t>Causes of chronic kidney disease</a:t>
            </a:r>
          </a:p>
        </p:txBody>
      </p:sp>
      <p:sp>
        <p:nvSpPr>
          <p:cNvPr id="3" name="Content Placeholder 2"/>
          <p:cNvSpPr>
            <a:spLocks noGrp="1"/>
          </p:cNvSpPr>
          <p:nvPr>
            <p:ph idx="1"/>
          </p:nvPr>
        </p:nvSpPr>
        <p:spPr>
          <a:xfrm>
            <a:off x="457200" y="980728"/>
            <a:ext cx="8229600" cy="5616624"/>
          </a:xfrm>
        </p:spPr>
        <p:txBody>
          <a:bodyPr>
            <a:normAutofit/>
          </a:bodyPr>
          <a:lstStyle/>
          <a:p>
            <a:pPr marL="0" indent="0" algn="l">
              <a:buNone/>
            </a:pPr>
            <a:r>
              <a:rPr lang="en-US" sz="2400" dirty="0"/>
              <a:t>Diabetes mellitus</a:t>
            </a:r>
          </a:p>
          <a:p>
            <a:pPr marL="0" indent="0" algn="l">
              <a:buNone/>
            </a:pPr>
            <a:r>
              <a:rPr lang="en-US" sz="2400" dirty="0"/>
              <a:t>Nephrotoxic drugs</a:t>
            </a:r>
          </a:p>
          <a:p>
            <a:pPr marL="0" indent="0" algn="l">
              <a:buNone/>
            </a:pPr>
            <a:r>
              <a:rPr lang="en-US" sz="2400" dirty="0"/>
              <a:t>Hypertension</a:t>
            </a:r>
          </a:p>
          <a:p>
            <a:pPr marL="0" indent="0" algn="l">
              <a:buNone/>
            </a:pPr>
            <a:r>
              <a:rPr lang="en-US" sz="2400" dirty="0"/>
              <a:t>Glomerulonephritis</a:t>
            </a:r>
          </a:p>
          <a:p>
            <a:pPr marL="0" indent="0" algn="l">
              <a:buNone/>
            </a:pPr>
            <a:r>
              <a:rPr lang="en-US" sz="2400" dirty="0"/>
              <a:t>Chronic pyelonephritis</a:t>
            </a:r>
          </a:p>
          <a:p>
            <a:pPr marL="0" indent="0" algn="l">
              <a:buNone/>
            </a:pPr>
            <a:r>
              <a:rPr lang="en-US" sz="2400" dirty="0"/>
              <a:t>Polycystic kidneys</a:t>
            </a:r>
          </a:p>
          <a:p>
            <a:pPr marL="0" indent="0" algn="l">
              <a:buNone/>
            </a:pPr>
            <a:r>
              <a:rPr lang="en-US" sz="2400" dirty="0"/>
              <a:t>Urinary tract obstruction</a:t>
            </a:r>
          </a:p>
          <a:p>
            <a:pPr marL="0" indent="0" algn="l">
              <a:buNone/>
            </a:pPr>
            <a:r>
              <a:rPr lang="en-US" sz="2400" dirty="0"/>
              <a:t>Severe urinary infections</a:t>
            </a:r>
          </a:p>
          <a:p>
            <a:pPr marL="0" indent="0" algn="l">
              <a:buNone/>
            </a:pPr>
            <a:r>
              <a:rPr lang="en-US" sz="2400" dirty="0"/>
              <a:t>Amyloid and </a:t>
            </a:r>
            <a:r>
              <a:rPr lang="en-US" sz="2400" dirty="0" err="1"/>
              <a:t>paraproteins</a:t>
            </a:r>
            <a:endParaRPr lang="en-US" sz="2400" dirty="0"/>
          </a:p>
          <a:p>
            <a:pPr marL="0" indent="0" algn="l">
              <a:buNone/>
            </a:pPr>
            <a:r>
              <a:rPr lang="en-US" sz="2400" dirty="0"/>
              <a:t>Progression from acute kidney injury</a:t>
            </a:r>
          </a:p>
          <a:p>
            <a:pPr marL="0" indent="0" algn="l">
              <a:buNone/>
            </a:pPr>
            <a:r>
              <a:rPr lang="en-US" sz="2400" dirty="0"/>
              <a:t>Severe hypothyroidism (rare)</a:t>
            </a:r>
          </a:p>
        </p:txBody>
      </p:sp>
    </p:spTree>
    <p:extLst>
      <p:ext uri="{BB962C8B-B14F-4D97-AF65-F5344CB8AC3E}">
        <p14:creationId xmlns:p14="http://schemas.microsoft.com/office/powerpoint/2010/main" val="194665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b="1" dirty="0">
                <a:solidFill>
                  <a:srgbClr val="FF0000"/>
                </a:solidFill>
              </a:rPr>
              <a:t>Crucial functions of kidneys</a:t>
            </a:r>
          </a:p>
        </p:txBody>
      </p:sp>
      <p:sp>
        <p:nvSpPr>
          <p:cNvPr id="3" name="Content Placeholder 2"/>
          <p:cNvSpPr>
            <a:spLocks noGrp="1"/>
          </p:cNvSpPr>
          <p:nvPr>
            <p:ph idx="1"/>
          </p:nvPr>
        </p:nvSpPr>
        <p:spPr>
          <a:xfrm>
            <a:off x="457200" y="908720"/>
            <a:ext cx="8363272" cy="5688632"/>
          </a:xfrm>
        </p:spPr>
        <p:txBody>
          <a:bodyPr>
            <a:normAutofit/>
          </a:bodyPr>
          <a:lstStyle/>
          <a:p>
            <a:pPr marL="0" indent="0" algn="l">
              <a:buNone/>
            </a:pPr>
            <a:r>
              <a:rPr lang="en-US" sz="2000" dirty="0"/>
              <a:t>1-Excretory function : excretion of metabolic waste     products , medications and toxic substances .</a:t>
            </a:r>
          </a:p>
          <a:p>
            <a:pPr marL="0" indent="0" algn="l">
              <a:buNone/>
            </a:pPr>
            <a:r>
              <a:rPr lang="en-US" sz="2000" dirty="0"/>
              <a:t>2-Homeostatic function : Control the body solute and                                water status , acid–base balance.</a:t>
            </a:r>
          </a:p>
          <a:p>
            <a:pPr marL="0" indent="0" algn="l">
              <a:buNone/>
            </a:pPr>
            <a:r>
              <a:rPr lang="en-US" sz="2000" dirty="0"/>
              <a:t>3-Endocrine functions :</a:t>
            </a:r>
          </a:p>
          <a:p>
            <a:pPr marL="0" indent="0" algn="l">
              <a:buNone/>
            </a:pPr>
            <a:r>
              <a:rPr lang="en-US" sz="2000" dirty="0"/>
              <a:t> -Production of 1,25-dihydroxyvitamin D, the active</a:t>
            </a:r>
          </a:p>
          <a:p>
            <a:pPr marL="0" indent="0" algn="l">
              <a:buNone/>
            </a:pPr>
            <a:r>
              <a:rPr lang="en-US" sz="2000" dirty="0"/>
              <a:t> metabolite of vitamin D, which is produced following</a:t>
            </a:r>
          </a:p>
          <a:p>
            <a:pPr marL="0" indent="0" algn="l">
              <a:buNone/>
            </a:pPr>
            <a:r>
              <a:rPr lang="en-US" sz="2000" dirty="0"/>
              <a:t> hepatic hydroxylation of 25-hydroxyvitamin by the</a:t>
            </a:r>
          </a:p>
          <a:p>
            <a:pPr marL="0" indent="0" algn="l">
              <a:buNone/>
            </a:pPr>
            <a:r>
              <a:rPr lang="en-US" sz="2000" dirty="0"/>
              <a:t> renal enzyme 1,</a:t>
            </a:r>
            <a:r>
              <a:rPr lang="el-GR" sz="2000" dirty="0"/>
              <a:t>α</a:t>
            </a:r>
            <a:r>
              <a:rPr lang="en-US" sz="2000" dirty="0"/>
              <a:t>-hydroxylase,</a:t>
            </a:r>
          </a:p>
          <a:p>
            <a:pPr marL="0" indent="0" algn="l">
              <a:buNone/>
            </a:pPr>
            <a:r>
              <a:rPr lang="en-US" sz="2000" dirty="0"/>
              <a:t> -Production of erythropoietin, which stimulates</a:t>
            </a:r>
          </a:p>
          <a:p>
            <a:pPr marL="0" indent="0" algn="l">
              <a:buNone/>
            </a:pPr>
            <a:r>
              <a:rPr lang="en-US" sz="2000" dirty="0"/>
              <a:t> erythropoiesis.</a:t>
            </a:r>
          </a:p>
          <a:p>
            <a:pPr marL="0" indent="0" algn="l">
              <a:buNone/>
            </a:pPr>
            <a:r>
              <a:rPr lang="en-US" sz="2000" dirty="0"/>
              <a:t>-Production of renin essential for blood pressure regulation</a:t>
            </a:r>
          </a:p>
          <a:p>
            <a:pPr marL="0" indent="0" algn="l">
              <a:buNone/>
            </a:pPr>
            <a:r>
              <a:rPr lang="en-US" sz="2000" dirty="0"/>
              <a:t>4-Metabolic function : </a:t>
            </a:r>
            <a:r>
              <a:rPr lang="en-US" sz="2000" dirty="0" err="1"/>
              <a:t>gluconeogenic</a:t>
            </a:r>
            <a:r>
              <a:rPr lang="en-US" sz="2000" dirty="0"/>
              <a:t> organ in prolonged fasting</a:t>
            </a:r>
          </a:p>
        </p:txBody>
      </p:sp>
    </p:spTree>
    <p:extLst>
      <p:ext uri="{BB962C8B-B14F-4D97-AF65-F5344CB8AC3E}">
        <p14:creationId xmlns:p14="http://schemas.microsoft.com/office/powerpoint/2010/main" val="3578868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sz="3600" b="1" dirty="0" err="1">
                <a:solidFill>
                  <a:srgbClr val="FF0000"/>
                </a:solidFill>
              </a:rPr>
              <a:t>Polyuric</a:t>
            </a:r>
            <a:r>
              <a:rPr lang="en-US" sz="3600" b="1" dirty="0">
                <a:solidFill>
                  <a:srgbClr val="FF0000"/>
                </a:solidFill>
              </a:rPr>
              <a:t> phase</a:t>
            </a:r>
          </a:p>
        </p:txBody>
      </p:sp>
      <p:sp>
        <p:nvSpPr>
          <p:cNvPr id="3" name="Content Placeholder 2"/>
          <p:cNvSpPr>
            <a:spLocks noGrp="1"/>
          </p:cNvSpPr>
          <p:nvPr>
            <p:ph idx="1"/>
          </p:nvPr>
        </p:nvSpPr>
        <p:spPr>
          <a:xfrm>
            <a:off x="457200" y="836712"/>
            <a:ext cx="8229600" cy="5760640"/>
          </a:xfrm>
        </p:spPr>
        <p:txBody>
          <a:bodyPr>
            <a:normAutofit/>
          </a:bodyPr>
          <a:lstStyle/>
          <a:p>
            <a:pPr marL="0" indent="0" algn="l">
              <a:buNone/>
            </a:pPr>
            <a:r>
              <a:rPr lang="en-US" sz="2800" dirty="0"/>
              <a:t>-As more glomeruli are involved, the rate of urea excretion falls and the plasma concentration rises. This causes an osmotic diuresis in functioning nephrons; in other nephrons the tubules may be damaged out of proportion to the glomeruli.</a:t>
            </a:r>
          </a:p>
          <a:p>
            <a:pPr marL="0" indent="0" algn="l">
              <a:buNone/>
            </a:pPr>
            <a:r>
              <a:rPr lang="en-US" sz="2800" dirty="0"/>
              <a:t>Both tubular dysfunction in nephrons with functioning glomeruli and the osmotic diuresis through intact nephrons contribute to the polyuria</a:t>
            </a:r>
          </a:p>
        </p:txBody>
      </p:sp>
    </p:spTree>
    <p:extLst>
      <p:ext uri="{BB962C8B-B14F-4D97-AF65-F5344CB8AC3E}">
        <p14:creationId xmlns:p14="http://schemas.microsoft.com/office/powerpoint/2010/main" val="822007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4000" b="1" dirty="0" err="1">
                <a:solidFill>
                  <a:srgbClr val="FF0000"/>
                </a:solidFill>
              </a:rPr>
              <a:t>Oliguric</a:t>
            </a:r>
            <a:r>
              <a:rPr lang="en-US" sz="4000" b="1" dirty="0">
                <a:solidFill>
                  <a:srgbClr val="FF0000"/>
                </a:solidFill>
              </a:rPr>
              <a:t> phase</a:t>
            </a:r>
          </a:p>
        </p:txBody>
      </p:sp>
      <p:sp>
        <p:nvSpPr>
          <p:cNvPr id="3" name="Content Placeholder 2"/>
          <p:cNvSpPr>
            <a:spLocks noGrp="1"/>
          </p:cNvSpPr>
          <p:nvPr>
            <p:ph idx="1"/>
          </p:nvPr>
        </p:nvSpPr>
        <p:spPr>
          <a:xfrm>
            <a:off x="251520" y="980728"/>
            <a:ext cx="8640960" cy="5616624"/>
          </a:xfrm>
        </p:spPr>
        <p:txBody>
          <a:bodyPr>
            <a:normAutofit/>
          </a:bodyPr>
          <a:lstStyle/>
          <a:p>
            <a:pPr marL="0" indent="0" algn="l">
              <a:buNone/>
            </a:pPr>
            <a:r>
              <a:rPr lang="en-US" sz="2400" dirty="0"/>
              <a:t>-If nephron destruction continues, the findings become more like those of pure glomerular dysfunction.</a:t>
            </a:r>
          </a:p>
          <a:p>
            <a:pPr marL="0" indent="0" algn="l">
              <a:buNone/>
            </a:pPr>
            <a:r>
              <a:rPr lang="en-US" sz="2400" dirty="0"/>
              <a:t>Glomerular filtration decreases significantly and urine output falls; oliguria precipitates a steep rise in plasma urea, creatinine and potassium concentrations; and the metabolic acidosis becomes more severe.</a:t>
            </a:r>
          </a:p>
          <a:p>
            <a:pPr marL="0" indent="0" algn="l">
              <a:buNone/>
            </a:pPr>
            <a:r>
              <a:rPr lang="en-US" sz="2400" dirty="0"/>
              <a:t>-The diagnosis of CKD is usually obvious. In the early phase, before plasma urea and creatinine concentrations have risen significantly, there may be microscopic </a:t>
            </a:r>
            <a:r>
              <a:rPr lang="en-US" sz="2400" dirty="0" err="1"/>
              <a:t>haematuria</a:t>
            </a:r>
            <a:r>
              <a:rPr lang="en-US" sz="2400" dirty="0"/>
              <a:t> or proteinuria. However, </a:t>
            </a:r>
            <a:r>
              <a:rPr lang="en-US" sz="2400" dirty="0" err="1"/>
              <a:t>haematuria</a:t>
            </a:r>
            <a:r>
              <a:rPr lang="en-US" sz="2400" dirty="0"/>
              <a:t> may originate from either the kidney or the urinary tract, and may therefore indicate</a:t>
            </a:r>
          </a:p>
          <a:p>
            <a:pPr marL="0" indent="0" algn="l">
              <a:buNone/>
            </a:pPr>
            <a:r>
              <a:rPr lang="en-US" sz="2400" dirty="0"/>
              <a:t>the presence of other conditions, such as urinary tract infections, renal calculi or </a:t>
            </a:r>
            <a:r>
              <a:rPr lang="en-US" sz="2400" dirty="0" err="1"/>
              <a:t>tumours</a:t>
            </a:r>
            <a:endParaRPr lang="en-US" sz="2400" dirty="0"/>
          </a:p>
        </p:txBody>
      </p:sp>
    </p:spTree>
    <p:extLst>
      <p:ext uri="{BB962C8B-B14F-4D97-AF65-F5344CB8AC3E}">
        <p14:creationId xmlns:p14="http://schemas.microsoft.com/office/powerpoint/2010/main" val="3626914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US" sz="2800" b="1" dirty="0">
                <a:solidFill>
                  <a:srgbClr val="FF0000"/>
                </a:solidFill>
              </a:rPr>
              <a:t>Other abnormal findings in chronic kidney disease</a:t>
            </a:r>
          </a:p>
        </p:txBody>
      </p:sp>
      <p:sp>
        <p:nvSpPr>
          <p:cNvPr id="3" name="Content Placeholder 2"/>
          <p:cNvSpPr>
            <a:spLocks noGrp="1"/>
          </p:cNvSpPr>
          <p:nvPr>
            <p:ph idx="1"/>
          </p:nvPr>
        </p:nvSpPr>
        <p:spPr>
          <a:xfrm>
            <a:off x="457200" y="1412776"/>
            <a:ext cx="8229600" cy="5112568"/>
          </a:xfrm>
        </p:spPr>
        <p:txBody>
          <a:bodyPr>
            <a:normAutofit/>
          </a:bodyPr>
          <a:lstStyle/>
          <a:p>
            <a:pPr marL="0" indent="0" algn="l">
              <a:buNone/>
            </a:pPr>
            <a:r>
              <a:rPr lang="en-US" sz="2400" dirty="0"/>
              <a:t>1-Plasma phosphate concentrations rise and</a:t>
            </a:r>
          </a:p>
          <a:p>
            <a:pPr marL="0" indent="0" algn="l">
              <a:buNone/>
            </a:pPr>
            <a:r>
              <a:rPr lang="en-US" sz="2400" dirty="0"/>
              <a:t>plasma total calcium concentrations fall. The</a:t>
            </a:r>
          </a:p>
          <a:p>
            <a:pPr marL="0" indent="0" algn="l">
              <a:buNone/>
            </a:pPr>
            <a:r>
              <a:rPr lang="en-US" sz="2400" dirty="0">
                <a:solidFill>
                  <a:srgbClr val="FF0000"/>
                </a:solidFill>
              </a:rPr>
              <a:t>increased hydrogen ion concentration </a:t>
            </a:r>
            <a:r>
              <a:rPr lang="en-US" sz="2400" dirty="0"/>
              <a:t>increases</a:t>
            </a:r>
          </a:p>
          <a:p>
            <a:pPr marL="0" indent="0" algn="l">
              <a:buNone/>
            </a:pPr>
            <a:r>
              <a:rPr lang="en-US" sz="2400" dirty="0"/>
              <a:t>the proportion of free ionized calcium, the plasma</a:t>
            </a:r>
          </a:p>
          <a:p>
            <a:pPr marL="0" indent="0" algn="l">
              <a:buNone/>
            </a:pPr>
            <a:r>
              <a:rPr lang="en-US" sz="2400" dirty="0"/>
              <a:t>concentration of which does not fall in parallel with</a:t>
            </a:r>
          </a:p>
          <a:p>
            <a:pPr marL="0" indent="0" algn="l">
              <a:buNone/>
            </a:pPr>
            <a:r>
              <a:rPr lang="en-US" sz="2400" dirty="0"/>
              <a:t>the fall in total calcium concentration. </a:t>
            </a:r>
            <a:r>
              <a:rPr lang="en-US" sz="2400" dirty="0">
                <a:solidFill>
                  <a:srgbClr val="FF0000"/>
                </a:solidFill>
              </a:rPr>
              <a:t>Impaired</a:t>
            </a:r>
          </a:p>
          <a:p>
            <a:pPr marL="0" indent="0" algn="l">
              <a:buNone/>
            </a:pPr>
            <a:r>
              <a:rPr lang="en-US" sz="2400" dirty="0">
                <a:solidFill>
                  <a:srgbClr val="FF0000"/>
                </a:solidFill>
              </a:rPr>
              <a:t>renal tubular function and the raised phosphate</a:t>
            </a:r>
          </a:p>
          <a:p>
            <a:pPr marL="0" indent="0" algn="l">
              <a:buNone/>
            </a:pPr>
            <a:r>
              <a:rPr lang="en-US" sz="2400" dirty="0">
                <a:solidFill>
                  <a:srgbClr val="FF0000"/>
                </a:solidFill>
              </a:rPr>
              <a:t>concentration inhibit the conversion of vitamin D</a:t>
            </a:r>
          </a:p>
          <a:p>
            <a:pPr marL="0" indent="0" algn="l">
              <a:buNone/>
            </a:pPr>
            <a:r>
              <a:rPr lang="en-US" sz="2400" dirty="0">
                <a:solidFill>
                  <a:srgbClr val="FF0000"/>
                </a:solidFill>
              </a:rPr>
              <a:t>to the active metabolite</a:t>
            </a:r>
            <a:r>
              <a:rPr lang="en-US" sz="2400" dirty="0"/>
              <a:t> and this contributes to</a:t>
            </a:r>
          </a:p>
          <a:p>
            <a:pPr marL="0" indent="0" algn="l">
              <a:buNone/>
            </a:pPr>
            <a:r>
              <a:rPr lang="en-US" sz="2400" dirty="0"/>
              <a:t>the fall in plasma calcium concentration.</a:t>
            </a:r>
          </a:p>
        </p:txBody>
      </p:sp>
    </p:spTree>
    <p:extLst>
      <p:ext uri="{BB962C8B-B14F-4D97-AF65-F5344CB8AC3E}">
        <p14:creationId xmlns:p14="http://schemas.microsoft.com/office/powerpoint/2010/main" val="2430331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04056"/>
          </a:xfrm>
        </p:spPr>
        <p:txBody>
          <a:bodyPr>
            <a:noAutofit/>
          </a:bodyPr>
          <a:lstStyle/>
          <a:p>
            <a:r>
              <a:rPr lang="en-US" sz="2800" b="1" dirty="0">
                <a:solidFill>
                  <a:srgbClr val="FF0000"/>
                </a:solidFill>
              </a:rPr>
              <a:t>Other abnormal findings in chronic kidney disease</a:t>
            </a:r>
            <a:endParaRPr lang="en-US" sz="2800" dirty="0"/>
          </a:p>
        </p:txBody>
      </p:sp>
      <p:sp>
        <p:nvSpPr>
          <p:cNvPr id="3" name="Content Placeholder 2"/>
          <p:cNvSpPr>
            <a:spLocks noGrp="1"/>
          </p:cNvSpPr>
          <p:nvPr>
            <p:ph idx="1"/>
          </p:nvPr>
        </p:nvSpPr>
        <p:spPr>
          <a:xfrm>
            <a:off x="457200" y="1412776"/>
            <a:ext cx="8363272" cy="5256584"/>
          </a:xfrm>
        </p:spPr>
        <p:txBody>
          <a:bodyPr>
            <a:normAutofit fontScale="92500" lnSpcReduction="20000"/>
          </a:bodyPr>
          <a:lstStyle/>
          <a:p>
            <a:pPr marL="0" indent="0" algn="l">
              <a:buNone/>
            </a:pPr>
            <a:r>
              <a:rPr lang="en-US" sz="2400" dirty="0"/>
              <a:t>2-After several years of CKD, </a:t>
            </a:r>
            <a:r>
              <a:rPr lang="en-US" sz="2400" dirty="0">
                <a:solidFill>
                  <a:srgbClr val="FF0000"/>
                </a:solidFill>
              </a:rPr>
              <a:t>secondary hyperparathyroidism</a:t>
            </a:r>
            <a:r>
              <a:rPr lang="en-US" sz="2400" dirty="0"/>
              <a:t> may cause decalcification of bone, with a </a:t>
            </a:r>
            <a:r>
              <a:rPr lang="en-US" sz="2400" dirty="0">
                <a:solidFill>
                  <a:srgbClr val="FF0000"/>
                </a:solidFill>
              </a:rPr>
              <a:t>rise in the plasma alkaline phosphatase activity</a:t>
            </a:r>
            <a:r>
              <a:rPr lang="en-US" sz="2400" dirty="0"/>
              <a:t>. </a:t>
            </a:r>
          </a:p>
          <a:p>
            <a:pPr marL="0" indent="0" algn="l">
              <a:buNone/>
            </a:pPr>
            <a:r>
              <a:rPr lang="en-US" sz="2400" dirty="0"/>
              <a:t>Some of these features of CKD can also evoke renal</a:t>
            </a:r>
          </a:p>
          <a:p>
            <a:pPr marL="0" indent="0" algn="l">
              <a:buNone/>
            </a:pPr>
            <a:r>
              <a:rPr lang="en-US" sz="2400" dirty="0" err="1"/>
              <a:t>osteodystrophy</a:t>
            </a:r>
            <a:r>
              <a:rPr lang="en-US" sz="2400" dirty="0"/>
              <a:t>, associated with painful bones. The</a:t>
            </a:r>
          </a:p>
          <a:p>
            <a:pPr marL="0" indent="0" algn="l">
              <a:buNone/>
            </a:pPr>
            <a:r>
              <a:rPr lang="en-US" sz="2400" dirty="0"/>
              <a:t>increase in plasma PTH occurs early when the GFR</a:t>
            </a:r>
          </a:p>
          <a:p>
            <a:pPr marL="0" indent="0" algn="l">
              <a:buNone/>
            </a:pPr>
            <a:r>
              <a:rPr lang="en-US" sz="2400" dirty="0"/>
              <a:t>falls below 60 mL/min per 1.73 m2.</a:t>
            </a:r>
          </a:p>
          <a:p>
            <a:pPr marL="0" indent="0" algn="l">
              <a:buNone/>
            </a:pPr>
            <a:r>
              <a:rPr lang="en-US" sz="2400" dirty="0"/>
              <a:t>3-</a:t>
            </a:r>
            <a:r>
              <a:rPr lang="en-US" sz="2400" dirty="0">
                <a:solidFill>
                  <a:srgbClr val="FF0000"/>
                </a:solidFill>
              </a:rPr>
              <a:t>hyperuricaemia</a:t>
            </a:r>
            <a:r>
              <a:rPr lang="en-US" sz="2400" dirty="0"/>
              <a:t> and </a:t>
            </a:r>
            <a:r>
              <a:rPr lang="en-US" sz="2400" dirty="0" err="1">
                <a:solidFill>
                  <a:srgbClr val="FF0000"/>
                </a:solidFill>
              </a:rPr>
              <a:t>Hypermagnesaemia</a:t>
            </a:r>
            <a:endParaRPr lang="en-US" sz="2400" dirty="0">
              <a:solidFill>
                <a:srgbClr val="FF0000"/>
              </a:solidFill>
            </a:endParaRPr>
          </a:p>
          <a:p>
            <a:pPr marL="0" indent="0" algn="l">
              <a:buNone/>
            </a:pPr>
            <a:r>
              <a:rPr lang="en-US" sz="2400" dirty="0"/>
              <a:t>4-</a:t>
            </a:r>
            <a:r>
              <a:rPr lang="pl-PL" sz="2400" dirty="0">
                <a:solidFill>
                  <a:srgbClr val="FF0000"/>
                </a:solidFill>
              </a:rPr>
              <a:t>Normochromic, normocytic anaemia </a:t>
            </a:r>
            <a:r>
              <a:rPr lang="pl-PL" sz="2400" dirty="0"/>
              <a:t>due to</a:t>
            </a:r>
          </a:p>
          <a:p>
            <a:pPr marL="0" indent="0" algn="l">
              <a:buNone/>
            </a:pPr>
            <a:r>
              <a:rPr lang="en-US" sz="2400" dirty="0"/>
              <a:t>erythropoietin deficiency is common and, because</a:t>
            </a:r>
          </a:p>
          <a:p>
            <a:pPr marL="0" indent="0" algn="l">
              <a:buNone/>
            </a:pPr>
            <a:r>
              <a:rPr lang="en-US" sz="2400" dirty="0" err="1"/>
              <a:t>haemopoiesis</a:t>
            </a:r>
            <a:r>
              <a:rPr lang="en-US" sz="2400" dirty="0"/>
              <a:t> is impaired, does not respond to</a:t>
            </a:r>
          </a:p>
          <a:p>
            <a:pPr marL="0" indent="0" algn="l">
              <a:buNone/>
            </a:pPr>
            <a:r>
              <a:rPr lang="en-US" sz="2400" dirty="0"/>
              <a:t>iron therapy; this can be treated with recombinant</a:t>
            </a:r>
          </a:p>
          <a:p>
            <a:pPr marL="0" indent="0" algn="l">
              <a:buNone/>
            </a:pPr>
            <a:r>
              <a:rPr lang="en-US" sz="2400" dirty="0"/>
              <a:t>erythropoietin.</a:t>
            </a:r>
          </a:p>
        </p:txBody>
      </p:sp>
    </p:spTree>
    <p:extLst>
      <p:ext uri="{BB962C8B-B14F-4D97-AF65-F5344CB8AC3E}">
        <p14:creationId xmlns:p14="http://schemas.microsoft.com/office/powerpoint/2010/main" val="31212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360040"/>
          </a:xfrm>
        </p:spPr>
        <p:txBody>
          <a:bodyPr>
            <a:noAutofit/>
          </a:bodyPr>
          <a:lstStyle/>
          <a:p>
            <a:r>
              <a:rPr lang="en-US" sz="2800" b="1" dirty="0">
                <a:solidFill>
                  <a:srgbClr val="FF0000"/>
                </a:solidFill>
              </a:rPr>
              <a:t>Other abnormal findings in chronic kidney  disease</a:t>
            </a:r>
            <a:endParaRPr lang="en-US" sz="2800" dirty="0"/>
          </a:p>
        </p:txBody>
      </p:sp>
      <p:sp>
        <p:nvSpPr>
          <p:cNvPr id="3" name="Content Placeholder 2"/>
          <p:cNvSpPr>
            <a:spLocks noGrp="1"/>
          </p:cNvSpPr>
          <p:nvPr>
            <p:ph idx="1"/>
          </p:nvPr>
        </p:nvSpPr>
        <p:spPr>
          <a:xfrm>
            <a:off x="251520" y="1484784"/>
            <a:ext cx="8640960" cy="4641379"/>
          </a:xfrm>
        </p:spPr>
        <p:txBody>
          <a:bodyPr>
            <a:normAutofit lnSpcReduction="10000"/>
          </a:bodyPr>
          <a:lstStyle/>
          <a:p>
            <a:pPr marL="0" indent="0" algn="l">
              <a:buNone/>
            </a:pPr>
            <a:r>
              <a:rPr lang="en-US" sz="2400" dirty="0"/>
              <a:t>5-One of the commonest causes of death in patients with CKD is cardiovascular disease, in part</a:t>
            </a:r>
          </a:p>
          <a:p>
            <a:pPr marL="0" indent="0" algn="l">
              <a:buNone/>
            </a:pPr>
            <a:r>
              <a:rPr lang="en-US" sz="2400" dirty="0"/>
              <a:t>explained by </a:t>
            </a:r>
            <a:r>
              <a:rPr lang="en-US" sz="2400" dirty="0">
                <a:solidFill>
                  <a:srgbClr val="FF0000"/>
                </a:solidFill>
              </a:rPr>
              <a:t>hypertension</a:t>
            </a:r>
            <a:r>
              <a:rPr lang="en-US" sz="2400" dirty="0"/>
              <a:t> and a </a:t>
            </a:r>
            <a:r>
              <a:rPr lang="en-US" sz="2400" dirty="0" err="1">
                <a:solidFill>
                  <a:srgbClr val="FF0000"/>
                </a:solidFill>
              </a:rPr>
              <a:t>dyslipidaemia</a:t>
            </a:r>
            <a:endParaRPr lang="en-US" sz="2400" dirty="0">
              <a:solidFill>
                <a:srgbClr val="FF0000"/>
              </a:solidFill>
            </a:endParaRPr>
          </a:p>
          <a:p>
            <a:pPr marL="0" indent="0" algn="l">
              <a:buNone/>
            </a:pPr>
            <a:r>
              <a:rPr lang="en-US" sz="2400" dirty="0"/>
              <a:t>of </a:t>
            </a:r>
            <a:r>
              <a:rPr lang="en-US" sz="2400" dirty="0" err="1"/>
              <a:t>hypertriglyceridaemia</a:t>
            </a:r>
            <a:r>
              <a:rPr lang="en-US" sz="2400" dirty="0"/>
              <a:t> and low high-density</a:t>
            </a:r>
          </a:p>
          <a:p>
            <a:pPr marL="0" indent="0" algn="l">
              <a:buNone/>
            </a:pPr>
            <a:r>
              <a:rPr lang="en-US" sz="2400" dirty="0"/>
              <a:t>lipoprotein cholesterol. Some of these effects may be due to reduced lipoprotein lipase activity.</a:t>
            </a:r>
          </a:p>
          <a:p>
            <a:pPr marL="0" indent="0" algn="l">
              <a:buNone/>
            </a:pPr>
            <a:r>
              <a:rPr lang="en-US" sz="2400" dirty="0"/>
              <a:t>6-Abnormal endocrine function, such as </a:t>
            </a:r>
            <a:r>
              <a:rPr lang="en-US" sz="2400" dirty="0" err="1">
                <a:solidFill>
                  <a:srgbClr val="FF0000"/>
                </a:solidFill>
              </a:rPr>
              <a:t>hyperprolactinaemia</a:t>
            </a:r>
            <a:r>
              <a:rPr lang="en-US" sz="2400" dirty="0">
                <a:solidFill>
                  <a:srgbClr val="FF0000"/>
                </a:solidFill>
              </a:rPr>
              <a:t>, insulin resistance, low plasma</a:t>
            </a:r>
          </a:p>
          <a:p>
            <a:pPr marL="0" indent="0" algn="l">
              <a:buNone/>
            </a:pPr>
            <a:r>
              <a:rPr lang="en-US" sz="2400" dirty="0">
                <a:solidFill>
                  <a:srgbClr val="FF0000"/>
                </a:solidFill>
              </a:rPr>
              <a:t>testosterone and abnormal thyroid function</a:t>
            </a:r>
            <a:r>
              <a:rPr lang="en-US" sz="2400" dirty="0"/>
              <a:t>, may</a:t>
            </a:r>
          </a:p>
          <a:p>
            <a:pPr marL="0" indent="0" algn="l">
              <a:buNone/>
            </a:pPr>
            <a:r>
              <a:rPr lang="en-US" sz="2400" dirty="0"/>
              <a:t>also be seen in chronic renal dysfunction.</a:t>
            </a:r>
          </a:p>
          <a:p>
            <a:pPr marL="0" indent="0" algn="l">
              <a:buNone/>
            </a:pPr>
            <a:r>
              <a:rPr lang="en-US" sz="2400" dirty="0"/>
              <a:t>7-</a:t>
            </a:r>
          </a:p>
        </p:txBody>
      </p:sp>
    </p:spTree>
    <p:extLst>
      <p:ext uri="{BB962C8B-B14F-4D97-AF65-F5344CB8AC3E}">
        <p14:creationId xmlns:p14="http://schemas.microsoft.com/office/powerpoint/2010/main" val="3722930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520" y="116632"/>
            <a:ext cx="8640960" cy="6624736"/>
          </a:xfrm>
          <a:prstGeom prst="rect">
            <a:avLst/>
          </a:prstGeom>
        </p:spPr>
      </p:pic>
    </p:spTree>
    <p:extLst>
      <p:ext uri="{BB962C8B-B14F-4D97-AF65-F5344CB8AC3E}">
        <p14:creationId xmlns:p14="http://schemas.microsoft.com/office/powerpoint/2010/main" val="3533373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marL="0" indent="0"/>
            <a:r>
              <a:rPr lang="en-US" sz="3200" b="1" dirty="0">
                <a:solidFill>
                  <a:srgbClr val="FF0000"/>
                </a:solidFill>
              </a:rPr>
              <a:t>NEPHROTIC SYNDROME </a:t>
            </a:r>
          </a:p>
        </p:txBody>
      </p:sp>
      <p:sp>
        <p:nvSpPr>
          <p:cNvPr id="3" name="Content Placeholder 2"/>
          <p:cNvSpPr>
            <a:spLocks noGrp="1"/>
          </p:cNvSpPr>
          <p:nvPr>
            <p:ph idx="1"/>
          </p:nvPr>
        </p:nvSpPr>
        <p:spPr>
          <a:xfrm>
            <a:off x="323528" y="1052736"/>
            <a:ext cx="8568952" cy="5544616"/>
          </a:xfrm>
        </p:spPr>
        <p:txBody>
          <a:bodyPr>
            <a:noAutofit/>
          </a:bodyPr>
          <a:lstStyle/>
          <a:p>
            <a:pPr marL="0" indent="0" algn="l">
              <a:buNone/>
            </a:pPr>
            <a:r>
              <a:rPr lang="en-US" sz="2800" dirty="0"/>
              <a:t>is caused by increased glomerular basement membrane permeability, resulting in </a:t>
            </a:r>
            <a:r>
              <a:rPr lang="en-US" sz="2800" dirty="0">
                <a:solidFill>
                  <a:srgbClr val="FF0000"/>
                </a:solidFill>
              </a:rPr>
              <a:t>protein loss, usually more than 3 g a day</a:t>
            </a:r>
            <a:r>
              <a:rPr lang="en-US" sz="2800" dirty="0"/>
              <a:t> (or a urine</a:t>
            </a:r>
          </a:p>
          <a:p>
            <a:pPr marL="0" indent="0" algn="l">
              <a:buNone/>
            </a:pPr>
            <a:r>
              <a:rPr lang="en-US" sz="2800" dirty="0"/>
              <a:t>protein to creatinine ratio of &gt; 300 mg/</a:t>
            </a:r>
            <a:r>
              <a:rPr lang="en-US" sz="2800" dirty="0" err="1"/>
              <a:t>mmol</a:t>
            </a:r>
            <a:r>
              <a:rPr lang="en-US" sz="2800" dirty="0"/>
              <a:t>), with consequent </a:t>
            </a:r>
            <a:r>
              <a:rPr lang="en-US" sz="2800" dirty="0" err="1">
                <a:solidFill>
                  <a:srgbClr val="FF0000"/>
                </a:solidFill>
              </a:rPr>
              <a:t>hypoproteinaemia</a:t>
            </a:r>
            <a:r>
              <a:rPr lang="en-US" sz="2800" dirty="0"/>
              <a:t>, </a:t>
            </a:r>
            <a:r>
              <a:rPr lang="en-US" sz="2800" dirty="0" err="1"/>
              <a:t>hypoalbuminaemia</a:t>
            </a:r>
            <a:r>
              <a:rPr lang="en-US" sz="2800" dirty="0"/>
              <a:t> and </a:t>
            </a:r>
            <a:r>
              <a:rPr lang="en-US" sz="2800" dirty="0">
                <a:solidFill>
                  <a:srgbClr val="FF0000"/>
                </a:solidFill>
              </a:rPr>
              <a:t>peripheral </a:t>
            </a:r>
            <a:r>
              <a:rPr lang="en-US" sz="2800" dirty="0" err="1">
                <a:solidFill>
                  <a:srgbClr val="FF0000"/>
                </a:solidFill>
              </a:rPr>
              <a:t>oedema</a:t>
            </a:r>
            <a:r>
              <a:rPr lang="en-US" sz="2800" dirty="0"/>
              <a:t>. associated with </a:t>
            </a:r>
            <a:r>
              <a:rPr lang="en-US" sz="2800" dirty="0" err="1"/>
              <a:t>hyperlipidaemia</a:t>
            </a:r>
            <a:r>
              <a:rPr lang="en-US" sz="2800" dirty="0"/>
              <a:t> and </a:t>
            </a:r>
            <a:r>
              <a:rPr lang="en-US" sz="2800" dirty="0" err="1"/>
              <a:t>hyperfibrinoginaemia</a:t>
            </a:r>
            <a:r>
              <a:rPr lang="en-US" sz="2800" dirty="0"/>
              <a:t>. </a:t>
            </a:r>
            <a:r>
              <a:rPr lang="en-US" sz="2800" dirty="0" err="1"/>
              <a:t>Uraemia</a:t>
            </a:r>
            <a:r>
              <a:rPr lang="en-US" sz="2800" dirty="0"/>
              <a:t> occurs only in late stages of the disorder, when many glomeruli have ceased to function.</a:t>
            </a:r>
            <a:endParaRPr lang="en-US" sz="4000" dirty="0">
              <a:solidFill>
                <a:srgbClr val="FF0000"/>
              </a:solidFill>
            </a:endParaRPr>
          </a:p>
        </p:txBody>
      </p:sp>
    </p:spTree>
    <p:extLst>
      <p:ext uri="{BB962C8B-B14F-4D97-AF65-F5344CB8AC3E}">
        <p14:creationId xmlns:p14="http://schemas.microsoft.com/office/powerpoint/2010/main" val="1899992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pPr marL="0" indent="0"/>
            <a:r>
              <a:rPr lang="en-US" sz="3200" b="1" dirty="0">
                <a:solidFill>
                  <a:srgbClr val="FF0000"/>
                </a:solidFill>
              </a:rPr>
              <a:t>NEPHRITIC SYNDROME </a:t>
            </a:r>
          </a:p>
        </p:txBody>
      </p:sp>
      <p:sp>
        <p:nvSpPr>
          <p:cNvPr id="3" name="Content Placeholder 2"/>
          <p:cNvSpPr>
            <a:spLocks noGrp="1"/>
          </p:cNvSpPr>
          <p:nvPr>
            <p:ph idx="1"/>
          </p:nvPr>
        </p:nvSpPr>
        <p:spPr>
          <a:xfrm>
            <a:off x="457200" y="1124744"/>
            <a:ext cx="8229600" cy="5001419"/>
          </a:xfrm>
        </p:spPr>
        <p:txBody>
          <a:bodyPr>
            <a:normAutofit/>
          </a:bodyPr>
          <a:lstStyle/>
          <a:p>
            <a:pPr marL="0" indent="0" algn="l">
              <a:buNone/>
            </a:pPr>
            <a:r>
              <a:rPr lang="en-US" sz="2800" dirty="0"/>
              <a:t>This comprises reduced </a:t>
            </a:r>
            <a:r>
              <a:rPr lang="en-US" sz="2800" dirty="0" err="1"/>
              <a:t>eGFR</a:t>
            </a:r>
            <a:r>
              <a:rPr lang="en-US" sz="2800" dirty="0"/>
              <a:t>, </a:t>
            </a:r>
            <a:r>
              <a:rPr lang="en-US" sz="2800" dirty="0" err="1"/>
              <a:t>oedema</a:t>
            </a:r>
            <a:r>
              <a:rPr lang="en-US" sz="2800" dirty="0"/>
              <a:t>, hypertension and proteinuria with significant </a:t>
            </a:r>
            <a:r>
              <a:rPr lang="en-US" sz="2800" dirty="0" err="1"/>
              <a:t>haematuria</a:t>
            </a:r>
            <a:r>
              <a:rPr lang="en-US" sz="2800" dirty="0"/>
              <a:t>. It is usually associated with systemic disease such as post infectious glomerulonephritis, e.g. post-streptococcal or immunoglobulin A (IgA) nephropathy or </a:t>
            </a:r>
            <a:r>
              <a:rPr lang="en-US" sz="2800" dirty="0" err="1"/>
              <a:t>antiglomerular</a:t>
            </a:r>
            <a:r>
              <a:rPr lang="en-US" sz="2800" dirty="0"/>
              <a:t> basement membrane disease (</a:t>
            </a:r>
            <a:r>
              <a:rPr lang="en-US" sz="2800" dirty="0" err="1"/>
              <a:t>Goodpasture’s</a:t>
            </a:r>
            <a:r>
              <a:rPr lang="en-US" sz="2800" dirty="0"/>
              <a:t> disease).</a:t>
            </a:r>
          </a:p>
        </p:txBody>
      </p:sp>
    </p:spTree>
    <p:extLst>
      <p:ext uri="{BB962C8B-B14F-4D97-AF65-F5344CB8AC3E}">
        <p14:creationId xmlns:p14="http://schemas.microsoft.com/office/powerpoint/2010/main" val="1917827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3600" b="1" dirty="0">
                <a:solidFill>
                  <a:srgbClr val="FF0000"/>
                </a:solidFill>
              </a:rPr>
              <a:t>DIAGNOSIS OF RENAL DYSFUNCTION</a:t>
            </a:r>
            <a:endParaRPr lang="en-US" sz="3600" dirty="0">
              <a:solidFill>
                <a:srgbClr val="FF0000"/>
              </a:solidFill>
            </a:endParaRPr>
          </a:p>
        </p:txBody>
      </p:sp>
      <p:sp>
        <p:nvSpPr>
          <p:cNvPr id="3" name="Content Placeholder 2"/>
          <p:cNvSpPr>
            <a:spLocks noGrp="1"/>
          </p:cNvSpPr>
          <p:nvPr>
            <p:ph idx="1"/>
          </p:nvPr>
        </p:nvSpPr>
        <p:spPr>
          <a:xfrm>
            <a:off x="323528" y="980728"/>
            <a:ext cx="8496944" cy="5544616"/>
          </a:xfrm>
        </p:spPr>
        <p:txBody>
          <a:bodyPr>
            <a:normAutofit/>
          </a:bodyPr>
          <a:lstStyle/>
          <a:p>
            <a:pPr marL="0" indent="0" algn="l">
              <a:buNone/>
            </a:pPr>
            <a:r>
              <a:rPr lang="en-US" sz="3600" b="1" dirty="0">
                <a:solidFill>
                  <a:srgbClr val="FF0000"/>
                </a:solidFill>
              </a:rPr>
              <a:t>Glomerular function tests :</a:t>
            </a:r>
          </a:p>
          <a:p>
            <a:pPr marL="0" indent="0" algn="l">
              <a:buNone/>
            </a:pPr>
            <a:r>
              <a:rPr lang="en-US" sz="2400" dirty="0"/>
              <a:t>Measurement of </a:t>
            </a:r>
            <a:r>
              <a:rPr lang="en-US" sz="2400" dirty="0">
                <a:solidFill>
                  <a:srgbClr val="FF0000"/>
                </a:solidFill>
              </a:rPr>
              <a:t>plasma urea and creatinine</a:t>
            </a:r>
            <a:r>
              <a:rPr lang="en-US" sz="2400" dirty="0"/>
              <a:t>:</a:t>
            </a:r>
          </a:p>
          <a:p>
            <a:pPr marL="0" indent="0" algn="l">
              <a:buNone/>
            </a:pPr>
            <a:r>
              <a:rPr lang="en-US" sz="2400" dirty="0"/>
              <a:t>If the rate of production exceeds the rate of clearance, plasma urea concentrations </a:t>
            </a:r>
            <a:r>
              <a:rPr lang="en-US" sz="2400" dirty="0" err="1"/>
              <a:t>rise.The</a:t>
            </a:r>
            <a:r>
              <a:rPr lang="en-US" sz="2400" dirty="0"/>
              <a:t> rate of production of urea is accelerated by:</a:t>
            </a:r>
          </a:p>
          <a:p>
            <a:pPr marL="0" indent="0" algn="l">
              <a:buNone/>
            </a:pPr>
            <a:r>
              <a:rPr lang="en-US" sz="2400" dirty="0"/>
              <a:t>1- high-protein diet,</a:t>
            </a:r>
          </a:p>
          <a:p>
            <a:pPr marL="0" indent="0" algn="l">
              <a:buNone/>
            </a:pPr>
            <a:r>
              <a:rPr lang="en-US" sz="2400" dirty="0"/>
              <a:t>2-Absorption of amino acids and peptides from digested blood after </a:t>
            </a:r>
            <a:r>
              <a:rPr lang="en-US" sz="2400" dirty="0" err="1"/>
              <a:t>haemorrhage</a:t>
            </a:r>
            <a:r>
              <a:rPr lang="en-US" sz="2400" dirty="0"/>
              <a:t> into the gastrointestinal lumen or soft tissues,</a:t>
            </a:r>
          </a:p>
          <a:p>
            <a:pPr marL="0" indent="0" algn="l">
              <a:buNone/>
            </a:pPr>
            <a:r>
              <a:rPr lang="en-US" sz="2400" dirty="0"/>
              <a:t>3-Increased catabolism due to starvation, tissue</a:t>
            </a:r>
          </a:p>
          <a:p>
            <a:pPr marL="0" indent="0" algn="l">
              <a:buNone/>
            </a:pPr>
            <a:r>
              <a:rPr lang="en-US" sz="2400" dirty="0"/>
              <a:t>damage, sepsis or steroid treatment. </a:t>
            </a:r>
            <a:endParaRPr lang="en-US" sz="3600" b="1" dirty="0">
              <a:solidFill>
                <a:srgbClr val="FF0000"/>
              </a:solidFill>
            </a:endParaRPr>
          </a:p>
        </p:txBody>
      </p:sp>
    </p:spTree>
    <p:extLst>
      <p:ext uri="{BB962C8B-B14F-4D97-AF65-F5344CB8AC3E}">
        <p14:creationId xmlns:p14="http://schemas.microsoft.com/office/powerpoint/2010/main" val="534792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b="1" dirty="0">
                <a:solidFill>
                  <a:srgbClr val="FF0000"/>
                </a:solidFill>
              </a:rPr>
              <a:t>Glomerular function tests</a:t>
            </a:r>
            <a:endParaRPr lang="en-US" sz="3600" dirty="0"/>
          </a:p>
        </p:txBody>
      </p:sp>
      <p:sp>
        <p:nvSpPr>
          <p:cNvPr id="3" name="Content Placeholder 2"/>
          <p:cNvSpPr>
            <a:spLocks noGrp="1"/>
          </p:cNvSpPr>
          <p:nvPr>
            <p:ph idx="1"/>
          </p:nvPr>
        </p:nvSpPr>
        <p:spPr>
          <a:xfrm>
            <a:off x="323528" y="908721"/>
            <a:ext cx="8568952" cy="4968552"/>
          </a:xfrm>
        </p:spPr>
        <p:txBody>
          <a:bodyPr>
            <a:noAutofit/>
          </a:bodyPr>
          <a:lstStyle/>
          <a:p>
            <a:pPr marL="0" indent="0" algn="l">
              <a:buNone/>
            </a:pPr>
            <a:r>
              <a:rPr lang="en-US" sz="2000" dirty="0"/>
              <a:t>Conversely, the plasma urea concentration may be lower than 1.0 </a:t>
            </a:r>
            <a:r>
              <a:rPr lang="en-US" sz="2000" dirty="0" err="1"/>
              <a:t>mmol</a:t>
            </a:r>
            <a:r>
              <a:rPr lang="en-US" sz="2000" dirty="0"/>
              <a:t>/L, the causes of which include the following:</a:t>
            </a:r>
          </a:p>
          <a:p>
            <a:pPr marL="0" indent="0" algn="l">
              <a:buNone/>
            </a:pPr>
            <a:r>
              <a:rPr lang="en-US" sz="2000" dirty="0"/>
              <a:t>1- those due to increased GFR or </a:t>
            </a:r>
            <a:r>
              <a:rPr lang="en-US" sz="2000" dirty="0" err="1"/>
              <a:t>haemodilution</a:t>
            </a:r>
            <a:r>
              <a:rPr lang="en-US" sz="2000" dirty="0"/>
              <a:t> (common):</a:t>
            </a:r>
          </a:p>
          <a:p>
            <a:pPr marL="0" indent="0" algn="l">
              <a:buNone/>
            </a:pPr>
            <a:r>
              <a:rPr lang="en-US" sz="2000" dirty="0"/>
              <a:t>– pregnancy (the commonest cause in young women),</a:t>
            </a:r>
          </a:p>
          <a:p>
            <a:pPr marL="0" indent="0" algn="l">
              <a:buNone/>
            </a:pPr>
            <a:r>
              <a:rPr lang="en-US" sz="2000" dirty="0"/>
              <a:t>– overenthusiastic intravenous infusion (the commonest cause in hospital patients),</a:t>
            </a:r>
          </a:p>
          <a:p>
            <a:pPr marL="0" indent="0" algn="l">
              <a:buNone/>
            </a:pPr>
            <a:r>
              <a:rPr lang="en-US" sz="2000" dirty="0"/>
              <a:t>– ‘inappropriate’ ADH secretion (syndrome of inappropriate ADH secretion, SIADH).</a:t>
            </a:r>
          </a:p>
          <a:p>
            <a:pPr marL="0" indent="0" algn="l">
              <a:buNone/>
            </a:pPr>
            <a:r>
              <a:rPr lang="en-US" sz="2000" dirty="0"/>
              <a:t>2- those due to decreased synthesis:</a:t>
            </a:r>
          </a:p>
          <a:p>
            <a:pPr marL="0" indent="0" algn="l">
              <a:buNone/>
            </a:pPr>
            <a:r>
              <a:rPr lang="en-US" sz="2000" dirty="0"/>
              <a:t>– use of amino acids for protein anabolism during growth, especially in children,</a:t>
            </a:r>
          </a:p>
          <a:p>
            <a:pPr marL="0" indent="0" algn="l">
              <a:buNone/>
            </a:pPr>
            <a:r>
              <a:rPr lang="en-US" sz="2000" dirty="0"/>
              <a:t>– low protein intake,</a:t>
            </a:r>
          </a:p>
          <a:p>
            <a:pPr marL="0" indent="0" algn="l">
              <a:buNone/>
            </a:pPr>
            <a:r>
              <a:rPr lang="en-US" sz="2000" dirty="0"/>
              <a:t>– very severe liver disease (low amino acid deamination),</a:t>
            </a:r>
          </a:p>
          <a:p>
            <a:pPr marL="0" indent="0" algn="l">
              <a:buNone/>
            </a:pPr>
            <a:r>
              <a:rPr lang="en-US" sz="2000" dirty="0"/>
              <a:t>– inborn errors of the urea cycle are rare and usually only occur in infants.</a:t>
            </a:r>
          </a:p>
        </p:txBody>
      </p:sp>
    </p:spTree>
    <p:extLst>
      <p:ext uri="{BB962C8B-B14F-4D97-AF65-F5344CB8AC3E}">
        <p14:creationId xmlns:p14="http://schemas.microsoft.com/office/powerpoint/2010/main" val="57552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520" y="260648"/>
            <a:ext cx="8640960" cy="6336703"/>
          </a:xfrm>
          <a:prstGeom prst="rect">
            <a:avLst/>
          </a:prstGeom>
        </p:spPr>
      </p:pic>
    </p:spTree>
    <p:extLst>
      <p:ext uri="{BB962C8B-B14F-4D97-AF65-F5344CB8AC3E}">
        <p14:creationId xmlns:p14="http://schemas.microsoft.com/office/powerpoint/2010/main" val="38022048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solidFill>
                  <a:srgbClr val="FF0000"/>
                </a:solidFill>
              </a:rPr>
              <a:t>Glomerular function tests</a:t>
            </a:r>
            <a:endParaRPr lang="en-US" dirty="0"/>
          </a:p>
        </p:txBody>
      </p:sp>
      <p:sp>
        <p:nvSpPr>
          <p:cNvPr id="3" name="Content Placeholder 2"/>
          <p:cNvSpPr>
            <a:spLocks noGrp="1"/>
          </p:cNvSpPr>
          <p:nvPr>
            <p:ph idx="1"/>
          </p:nvPr>
        </p:nvSpPr>
        <p:spPr>
          <a:xfrm>
            <a:off x="457200" y="1124744"/>
            <a:ext cx="8229600" cy="5458618"/>
          </a:xfrm>
        </p:spPr>
        <p:txBody>
          <a:bodyPr>
            <a:normAutofit fontScale="92500" lnSpcReduction="10000"/>
          </a:bodyPr>
          <a:lstStyle/>
          <a:p>
            <a:pPr marL="0" indent="0" algn="l">
              <a:buNone/>
            </a:pPr>
            <a:r>
              <a:rPr lang="en-US" sz="2400" dirty="0"/>
              <a:t>Creatinine is largely derived from endogenous sources</a:t>
            </a:r>
          </a:p>
          <a:p>
            <a:pPr marL="0" indent="0" algn="l">
              <a:buNone/>
            </a:pPr>
            <a:r>
              <a:rPr lang="en-US" sz="2400" dirty="0"/>
              <a:t>by muscle </a:t>
            </a:r>
            <a:r>
              <a:rPr lang="en-US" sz="2400" dirty="0" err="1"/>
              <a:t>creatine</a:t>
            </a:r>
            <a:r>
              <a:rPr lang="en-US" sz="2400" dirty="0"/>
              <a:t> breakdown. Plasma creatinine usually</a:t>
            </a:r>
          </a:p>
          <a:p>
            <a:pPr marL="0" indent="0" algn="l">
              <a:buNone/>
            </a:pPr>
            <a:r>
              <a:rPr lang="en-US" sz="2400" dirty="0"/>
              <a:t>correlates with muscle mass, with 95 per cent of </a:t>
            </a:r>
            <a:r>
              <a:rPr lang="en-US" sz="2400" dirty="0" err="1"/>
              <a:t>creatine</a:t>
            </a:r>
            <a:endParaRPr lang="en-US" sz="2400" dirty="0"/>
          </a:p>
          <a:p>
            <a:pPr marL="0" indent="0" algn="l">
              <a:buNone/>
            </a:pPr>
            <a:r>
              <a:rPr lang="en-US" sz="2400" dirty="0"/>
              <a:t>occurring in skeletal muscle. The plasma creatinine</a:t>
            </a:r>
          </a:p>
          <a:p>
            <a:pPr marL="0" indent="0" algn="l">
              <a:buNone/>
            </a:pPr>
            <a:r>
              <a:rPr lang="en-US" sz="2400" dirty="0"/>
              <a:t>concentration varies more than that of urea during the</a:t>
            </a:r>
          </a:p>
          <a:p>
            <a:pPr marL="0" indent="0" algn="l">
              <a:buNone/>
            </a:pPr>
            <a:r>
              <a:rPr lang="en-US" sz="2400" dirty="0"/>
              <a:t>day owing to </a:t>
            </a:r>
            <a:r>
              <a:rPr lang="en-US" sz="2400" dirty="0" err="1"/>
              <a:t>creatine</a:t>
            </a:r>
            <a:r>
              <a:rPr lang="en-US" sz="2400" dirty="0"/>
              <a:t> intake in meals. However, sustained</a:t>
            </a:r>
          </a:p>
          <a:p>
            <a:pPr marL="0" indent="0" algn="l">
              <a:buNone/>
            </a:pPr>
            <a:r>
              <a:rPr lang="en-US" sz="2400" dirty="0"/>
              <a:t>high-protein diets and catabolic states probably affect the</a:t>
            </a:r>
          </a:p>
          <a:p>
            <a:pPr marL="0" indent="0" algn="l">
              <a:buNone/>
            </a:pPr>
            <a:r>
              <a:rPr lang="en-US" sz="2400" dirty="0"/>
              <a:t>plasma concentration of creatinine less than that of urea.</a:t>
            </a:r>
          </a:p>
          <a:p>
            <a:pPr marL="0" indent="0" algn="l">
              <a:buNone/>
            </a:pPr>
            <a:r>
              <a:rPr lang="en-US" sz="2400" dirty="0"/>
              <a:t>Creatinine concentration is used to assess renal function;</a:t>
            </a:r>
          </a:p>
          <a:p>
            <a:pPr marL="0" indent="0" algn="l">
              <a:buNone/>
            </a:pPr>
            <a:r>
              <a:rPr lang="en-US" sz="2400" dirty="0"/>
              <a:t>however, its assay may be less precise than that of urea,</a:t>
            </a:r>
          </a:p>
          <a:p>
            <a:pPr marL="0" indent="0" algn="l">
              <a:buNone/>
            </a:pPr>
            <a:r>
              <a:rPr lang="en-US" sz="2400" dirty="0"/>
              <a:t>and can be prone to analytical interference by substances</a:t>
            </a:r>
          </a:p>
          <a:p>
            <a:pPr marL="0" indent="0" algn="l">
              <a:buNone/>
            </a:pPr>
            <a:r>
              <a:rPr lang="en-US" sz="2400" dirty="0"/>
              <a:t>such as bilirubin, ketone bodies and certain drugs.</a:t>
            </a:r>
          </a:p>
        </p:txBody>
      </p:sp>
    </p:spTree>
    <p:extLst>
      <p:ext uri="{BB962C8B-B14F-4D97-AF65-F5344CB8AC3E}">
        <p14:creationId xmlns:p14="http://schemas.microsoft.com/office/powerpoint/2010/main" val="9806825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solidFill>
                  <a:srgbClr val="FF0000"/>
                </a:solidFill>
              </a:rPr>
              <a:t>Glomerular function tests</a:t>
            </a:r>
            <a:endParaRPr lang="en-US" dirty="0"/>
          </a:p>
        </p:txBody>
      </p:sp>
      <p:sp>
        <p:nvSpPr>
          <p:cNvPr id="3" name="Content Placeholder 2"/>
          <p:cNvSpPr>
            <a:spLocks noGrp="1"/>
          </p:cNvSpPr>
          <p:nvPr>
            <p:ph idx="1"/>
          </p:nvPr>
        </p:nvSpPr>
        <p:spPr>
          <a:xfrm>
            <a:off x="179512" y="1052736"/>
            <a:ext cx="8856984" cy="5544616"/>
          </a:xfrm>
        </p:spPr>
        <p:txBody>
          <a:bodyPr>
            <a:normAutofit/>
          </a:bodyPr>
          <a:lstStyle/>
          <a:p>
            <a:pPr marL="0" indent="0" algn="l">
              <a:buNone/>
            </a:pPr>
            <a:r>
              <a:rPr lang="en-US" sz="2400" dirty="0"/>
              <a:t>Clearance as an assessment of glomerular filtration rate : the volume of plasma that could theoretically be completely cleared of a substance in 1 min.</a:t>
            </a:r>
          </a:p>
          <a:p>
            <a:pPr marL="0" indent="0" algn="l">
              <a:buNone/>
            </a:pPr>
            <a:endParaRPr lang="en-US" sz="2400" dirty="0"/>
          </a:p>
          <a:p>
            <a:pPr marL="0" indent="0" algn="l">
              <a:buNone/>
            </a:pPr>
            <a:r>
              <a:rPr lang="en-US" sz="2400" dirty="0"/>
              <a:t>             urinary[S] * urine volume per unit time</a:t>
            </a:r>
          </a:p>
          <a:p>
            <a:pPr marL="0" indent="0" algn="l">
              <a:buNone/>
            </a:pPr>
            <a:r>
              <a:rPr lang="en-US" sz="2400" dirty="0">
                <a:solidFill>
                  <a:srgbClr val="FF0000"/>
                </a:solidFill>
              </a:rPr>
              <a:t>GFR</a:t>
            </a:r>
            <a:r>
              <a:rPr lang="en-US" sz="2400" dirty="0"/>
              <a:t> =    --------------------------------------------------</a:t>
            </a:r>
          </a:p>
          <a:p>
            <a:pPr marL="0" indent="0" algn="l">
              <a:buNone/>
            </a:pPr>
            <a:r>
              <a:rPr lang="en-US" sz="2400" dirty="0"/>
              <a:t>                                        plasma[S]</a:t>
            </a:r>
          </a:p>
          <a:p>
            <a:pPr marL="0" indent="0" algn="l">
              <a:buNone/>
            </a:pPr>
            <a:endParaRPr lang="en-US" sz="2400" dirty="0"/>
          </a:p>
          <a:p>
            <a:pPr marL="0" indent="0" algn="l">
              <a:buNone/>
            </a:pPr>
            <a:r>
              <a:rPr lang="en-US" sz="2400" dirty="0"/>
              <a:t>S=creatinine , urea , inulin , cystatin C </a:t>
            </a:r>
          </a:p>
        </p:txBody>
      </p:sp>
    </p:spTree>
    <p:extLst>
      <p:ext uri="{BB962C8B-B14F-4D97-AF65-F5344CB8AC3E}">
        <p14:creationId xmlns:p14="http://schemas.microsoft.com/office/powerpoint/2010/main" val="2855331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solidFill>
                  <a:srgbClr val="FF0000"/>
                </a:solidFill>
              </a:rPr>
              <a:t>Glomerular function tests</a:t>
            </a:r>
            <a:endParaRPr lang="en-US" dirty="0"/>
          </a:p>
        </p:txBody>
      </p:sp>
      <p:sp>
        <p:nvSpPr>
          <p:cNvPr id="3" name="Content Placeholder 2"/>
          <p:cNvSpPr>
            <a:spLocks noGrp="1"/>
          </p:cNvSpPr>
          <p:nvPr>
            <p:ph idx="1"/>
          </p:nvPr>
        </p:nvSpPr>
        <p:spPr>
          <a:xfrm>
            <a:off x="251520" y="1052736"/>
            <a:ext cx="8640960" cy="5544616"/>
          </a:xfrm>
        </p:spPr>
        <p:txBody>
          <a:bodyPr>
            <a:normAutofit/>
          </a:bodyPr>
          <a:lstStyle/>
          <a:p>
            <a:pPr marL="0" indent="0" algn="l">
              <a:buNone/>
            </a:pPr>
            <a:r>
              <a:rPr lang="en-US" sz="2400" dirty="0"/>
              <a:t>Only substances freely filtered by glomeruli and not reabsorbed or secreted by the tubules can be used to give true measurement of GFR.  There is no such endogenous substance, but inulin, a polysaccharide, fulfils the criteria closely. Inulin is not produced by the body; it must be given by constant infusion in order to maintain steady plasma concentrations during the period of the test .</a:t>
            </a:r>
          </a:p>
          <a:p>
            <a:pPr marL="0" indent="0" algn="l">
              <a:buNone/>
            </a:pPr>
            <a:r>
              <a:rPr lang="en-US" sz="2400" dirty="0"/>
              <a:t>Creatinine clearance is higher than inulin clearance</a:t>
            </a:r>
          </a:p>
          <a:p>
            <a:pPr marL="0" indent="0" algn="l">
              <a:buNone/>
            </a:pPr>
            <a:r>
              <a:rPr lang="en-US" sz="2400" dirty="0"/>
              <a:t>because some creatinine is secreted by the tubules.</a:t>
            </a:r>
          </a:p>
          <a:p>
            <a:pPr marL="0" indent="0" algn="l">
              <a:buNone/>
            </a:pPr>
            <a:r>
              <a:rPr lang="en-US" sz="2400" dirty="0"/>
              <a:t>Urea clearance is lower than inulin clearance as some</a:t>
            </a:r>
          </a:p>
          <a:p>
            <a:pPr marL="0" indent="0" algn="l">
              <a:buNone/>
            </a:pPr>
            <a:r>
              <a:rPr lang="en-US" sz="2400" dirty="0"/>
              <a:t>urea is reabsorbed into the tubules . </a:t>
            </a:r>
          </a:p>
        </p:txBody>
      </p:sp>
    </p:spTree>
    <p:extLst>
      <p:ext uri="{BB962C8B-B14F-4D97-AF65-F5344CB8AC3E}">
        <p14:creationId xmlns:p14="http://schemas.microsoft.com/office/powerpoint/2010/main" val="1753100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solidFill>
                  <a:srgbClr val="FF0000"/>
                </a:solidFill>
              </a:rPr>
              <a:t>Glomerular function tests</a:t>
            </a:r>
            <a:endParaRPr lang="en-US" dirty="0"/>
          </a:p>
        </p:txBody>
      </p:sp>
      <p:sp>
        <p:nvSpPr>
          <p:cNvPr id="3" name="Content Placeholder 2"/>
          <p:cNvSpPr>
            <a:spLocks noGrp="1"/>
          </p:cNvSpPr>
          <p:nvPr>
            <p:ph idx="1"/>
          </p:nvPr>
        </p:nvSpPr>
        <p:spPr>
          <a:xfrm>
            <a:off x="251520" y="1052736"/>
            <a:ext cx="8568952" cy="5544616"/>
          </a:xfrm>
        </p:spPr>
        <p:txBody>
          <a:bodyPr>
            <a:normAutofit/>
          </a:bodyPr>
          <a:lstStyle/>
          <a:p>
            <a:pPr marL="0" indent="0" algn="l">
              <a:buNone/>
            </a:pPr>
            <a:r>
              <a:rPr lang="en-US" sz="2800" dirty="0"/>
              <a:t>-The plasma creatinine concentration may not exceed the upper limit of the reference range until the GFR, and therefore the creatinine clearance, has been reduced by approximately 60 per cent.</a:t>
            </a:r>
          </a:p>
          <a:p>
            <a:pPr marL="0" indent="0" algn="l">
              <a:buNone/>
            </a:pPr>
            <a:r>
              <a:rPr lang="en-US" sz="2800" dirty="0"/>
              <a:t>Thus the measurement of creatinine clearance should be a more sensitive but less accurate indicator of early glomerular dysfunction than of plasma creatinine concentration.</a:t>
            </a:r>
          </a:p>
          <a:p>
            <a:pPr marL="0" indent="0" algn="l">
              <a:buNone/>
            </a:pPr>
            <a:r>
              <a:rPr lang="en-US" sz="2800" dirty="0"/>
              <a:t>-Creatinine clearance has been said to be useful in deciding the dose of a </a:t>
            </a:r>
            <a:r>
              <a:rPr lang="en-US" sz="2800" dirty="0" err="1"/>
              <a:t>renally</a:t>
            </a:r>
            <a:r>
              <a:rPr lang="en-US" sz="2800" dirty="0"/>
              <a:t> excreted drug.</a:t>
            </a:r>
          </a:p>
        </p:txBody>
      </p:sp>
    </p:spTree>
    <p:extLst>
      <p:ext uri="{BB962C8B-B14F-4D97-AF65-F5344CB8AC3E}">
        <p14:creationId xmlns:p14="http://schemas.microsoft.com/office/powerpoint/2010/main" val="1715973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solidFill>
                  <a:srgbClr val="FF0000"/>
                </a:solidFill>
              </a:rPr>
              <a:t>Glomerular function tests</a:t>
            </a:r>
            <a:endParaRPr lang="en-US" dirty="0"/>
          </a:p>
        </p:txBody>
      </p:sp>
      <p:sp>
        <p:nvSpPr>
          <p:cNvPr id="3" name="Content Placeholder 2"/>
          <p:cNvSpPr>
            <a:spLocks noGrp="1"/>
          </p:cNvSpPr>
          <p:nvPr>
            <p:ph idx="1"/>
          </p:nvPr>
        </p:nvSpPr>
        <p:spPr>
          <a:xfrm>
            <a:off x="251520" y="1052736"/>
            <a:ext cx="8712968" cy="5544616"/>
          </a:xfrm>
        </p:spPr>
        <p:txBody>
          <a:bodyPr>
            <a:normAutofit/>
          </a:bodyPr>
          <a:lstStyle/>
          <a:p>
            <a:pPr marL="0" indent="0" algn="l">
              <a:buNone/>
            </a:pPr>
            <a:r>
              <a:rPr lang="en-US" sz="2400" dirty="0">
                <a:solidFill>
                  <a:srgbClr val="FF0000"/>
                </a:solidFill>
              </a:rPr>
              <a:t>Cystatin C clearance :</a:t>
            </a:r>
            <a:r>
              <a:rPr lang="en-US" sz="2400" dirty="0"/>
              <a:t> </a:t>
            </a:r>
          </a:p>
          <a:p>
            <a:pPr marL="0" indent="0" algn="l">
              <a:buNone/>
            </a:pPr>
            <a:r>
              <a:rPr lang="en-US" sz="2400" dirty="0"/>
              <a:t>Another endogenous substance that can be used as a marker of GFR is plasma cystatin C (</a:t>
            </a:r>
            <a:r>
              <a:rPr lang="en-US" sz="2400" dirty="0" err="1"/>
              <a:t>Cys</a:t>
            </a:r>
            <a:r>
              <a:rPr lang="en-US" sz="2400" dirty="0"/>
              <a:t> C), and its use may alleviate some of the problems associated with creatinine clearance determinations. Unlike other endogenous compounds such as creatinine, </a:t>
            </a:r>
            <a:r>
              <a:rPr lang="en-US" sz="2400" dirty="0" err="1"/>
              <a:t>Cys</a:t>
            </a:r>
            <a:r>
              <a:rPr lang="en-US" sz="2400" dirty="0"/>
              <a:t> C is not secreted by the renal tubules and does not return to the bloodstream after glomerular filtration. It has been suggested that plasma </a:t>
            </a:r>
            <a:r>
              <a:rPr lang="en-US" sz="2400" dirty="0" err="1"/>
              <a:t>Cys</a:t>
            </a:r>
            <a:r>
              <a:rPr lang="en-US" sz="2400" dirty="0"/>
              <a:t> C may approximate to</a:t>
            </a:r>
          </a:p>
          <a:p>
            <a:pPr marL="0" indent="0" algn="l">
              <a:buNone/>
            </a:pPr>
            <a:r>
              <a:rPr lang="en-US" sz="2400" dirty="0"/>
              <a:t>the ‘ideal’ endogenous marker for GFR, as blood</a:t>
            </a:r>
          </a:p>
          <a:p>
            <a:pPr marL="0" indent="0" algn="l">
              <a:buNone/>
            </a:pPr>
            <a:r>
              <a:rPr lang="en-US" sz="2400" dirty="0"/>
              <a:t>concentrations are independent of patient age and sex,</a:t>
            </a:r>
          </a:p>
          <a:p>
            <a:pPr marL="0" indent="0" algn="l">
              <a:buNone/>
            </a:pPr>
            <a:r>
              <a:rPr lang="en-US" sz="2400" dirty="0"/>
              <a:t>although currently this test is not routinely available in</a:t>
            </a:r>
          </a:p>
          <a:p>
            <a:pPr marL="0" indent="0" algn="l">
              <a:buNone/>
            </a:pPr>
            <a:r>
              <a:rPr lang="en-US" sz="2400" dirty="0"/>
              <a:t>most laboratories .</a:t>
            </a:r>
          </a:p>
        </p:txBody>
      </p:sp>
    </p:spTree>
    <p:extLst>
      <p:ext uri="{BB962C8B-B14F-4D97-AF65-F5344CB8AC3E}">
        <p14:creationId xmlns:p14="http://schemas.microsoft.com/office/powerpoint/2010/main" val="5236744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39752" y="476672"/>
            <a:ext cx="4104456" cy="6120679"/>
          </a:xfrm>
          <a:prstGeom prst="rect">
            <a:avLst/>
          </a:prstGeom>
        </p:spPr>
      </p:pic>
    </p:spTree>
    <p:extLst>
      <p:ext uri="{BB962C8B-B14F-4D97-AF65-F5344CB8AC3E}">
        <p14:creationId xmlns:p14="http://schemas.microsoft.com/office/powerpoint/2010/main" val="728725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176464"/>
          </a:xfrm>
        </p:spPr>
        <p:txBody>
          <a:bodyPr/>
          <a:lstStyle/>
          <a:p>
            <a:r>
              <a:rPr lang="en-US" b="1" dirty="0">
                <a:solidFill>
                  <a:srgbClr val="FF0000"/>
                </a:solidFill>
                <a:latin typeface="Andalus" panose="02020603050405020304" pitchFamily="18" charset="-78"/>
                <a:cs typeface="Andalus" panose="02020603050405020304" pitchFamily="18" charset="-78"/>
              </a:rPr>
              <a:t>END OF RENAL DYSFUNCTON </a:t>
            </a:r>
          </a:p>
        </p:txBody>
      </p:sp>
    </p:spTree>
    <p:extLst>
      <p:ext uri="{BB962C8B-B14F-4D97-AF65-F5344CB8AC3E}">
        <p14:creationId xmlns:p14="http://schemas.microsoft.com/office/powerpoint/2010/main" val="2967487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b="1" dirty="0">
                <a:solidFill>
                  <a:srgbClr val="FF0000"/>
                </a:solidFill>
              </a:rPr>
              <a:t>RENAL GLOMERULAR FUNCTION</a:t>
            </a:r>
            <a:endParaRPr lang="en-US" sz="3600" dirty="0">
              <a:solidFill>
                <a:srgbClr val="FF0000"/>
              </a:solidFill>
            </a:endParaRPr>
          </a:p>
        </p:txBody>
      </p:sp>
      <p:sp>
        <p:nvSpPr>
          <p:cNvPr id="3" name="Content Placeholder 2"/>
          <p:cNvSpPr>
            <a:spLocks noGrp="1"/>
          </p:cNvSpPr>
          <p:nvPr>
            <p:ph idx="1"/>
          </p:nvPr>
        </p:nvSpPr>
        <p:spPr>
          <a:xfrm>
            <a:off x="457200" y="1052736"/>
            <a:ext cx="8229600" cy="5472608"/>
          </a:xfrm>
        </p:spPr>
        <p:txBody>
          <a:bodyPr>
            <a:normAutofit lnSpcReduction="10000"/>
          </a:bodyPr>
          <a:lstStyle/>
          <a:p>
            <a:pPr marL="0" indent="0" algn="l">
              <a:buNone/>
            </a:pPr>
            <a:r>
              <a:rPr lang="en-US" sz="2400" dirty="0"/>
              <a:t>About 200 L of plasma </a:t>
            </a:r>
            <a:r>
              <a:rPr lang="en-US" sz="2400" dirty="0" err="1"/>
              <a:t>ultrafiltrate</a:t>
            </a:r>
            <a:r>
              <a:rPr lang="en-US" sz="2400" dirty="0"/>
              <a:t> usually enter the tubular </a:t>
            </a:r>
            <a:r>
              <a:rPr lang="en-US" sz="2400" dirty="0" err="1"/>
              <a:t>lumina</a:t>
            </a:r>
            <a:r>
              <a:rPr lang="en-US" sz="2400" dirty="0"/>
              <a:t> daily, mainly by glomerular filtration .         ( why this huge volume </a:t>
            </a:r>
            <a:r>
              <a:rPr lang="en-US" sz="2400" dirty="0" err="1"/>
              <a:t>filterd</a:t>
            </a:r>
            <a:r>
              <a:rPr lang="en-US" sz="2400" dirty="0"/>
              <a:t> although urine output only 0.8-2L /day?) </a:t>
            </a:r>
          </a:p>
          <a:p>
            <a:pPr marL="0" indent="0" algn="l">
              <a:buNone/>
            </a:pPr>
            <a:r>
              <a:rPr lang="en-US" sz="2400" dirty="0"/>
              <a:t>Production of ultrafiltrate depends on the blood flow through normal glomeruli and on the difference between the hydrostatic pressure gradient and the plasma effective colloid osmotic (oncotic) pressure gradient across the membranes and tight</a:t>
            </a:r>
          </a:p>
          <a:p>
            <a:pPr marL="0" indent="0" algn="l">
              <a:buNone/>
            </a:pPr>
            <a:r>
              <a:rPr lang="en-US" sz="2400" dirty="0"/>
              <a:t>junctions. The colloid osmotic effect is weak relative</a:t>
            </a:r>
          </a:p>
          <a:p>
            <a:pPr marL="0" indent="0" algn="l">
              <a:buNone/>
            </a:pPr>
            <a:r>
              <a:rPr lang="en-US" sz="2400" dirty="0"/>
              <a:t>to the hydrostatic gradient but does facilitate some</a:t>
            </a:r>
          </a:p>
          <a:p>
            <a:pPr marL="0" indent="0" algn="l">
              <a:buNone/>
            </a:pPr>
            <a:r>
              <a:rPr lang="en-US" sz="2400" dirty="0"/>
              <a:t>reabsorption of fluid from the proximal renal tubules. </a:t>
            </a:r>
          </a:p>
          <a:p>
            <a:pPr marL="0" indent="0" algn="l">
              <a:buNone/>
            </a:pPr>
            <a:r>
              <a:rPr lang="en-US" sz="2400" dirty="0"/>
              <a:t>The filtrate contains diffusible constituents at</a:t>
            </a:r>
          </a:p>
          <a:p>
            <a:pPr marL="0" indent="0" algn="l">
              <a:buNone/>
            </a:pPr>
            <a:r>
              <a:rPr lang="en-US" sz="2400" dirty="0"/>
              <a:t>almost the same concentrations as in plasma.</a:t>
            </a:r>
          </a:p>
        </p:txBody>
      </p:sp>
    </p:spTree>
    <p:extLst>
      <p:ext uri="{BB962C8B-B14F-4D97-AF65-F5344CB8AC3E}">
        <p14:creationId xmlns:p14="http://schemas.microsoft.com/office/powerpoint/2010/main" val="172847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600" b="1" dirty="0">
                <a:solidFill>
                  <a:srgbClr val="FF0000"/>
                </a:solidFill>
              </a:rPr>
              <a:t>RENAL TUBULAR FUNCTION</a:t>
            </a:r>
            <a:endParaRPr lang="en-US" sz="3600" dirty="0">
              <a:solidFill>
                <a:srgbClr val="FF0000"/>
              </a:solidFill>
            </a:endParaRPr>
          </a:p>
        </p:txBody>
      </p:sp>
      <p:sp>
        <p:nvSpPr>
          <p:cNvPr id="3" name="Content Placeholder 2"/>
          <p:cNvSpPr>
            <a:spLocks noGrp="1"/>
          </p:cNvSpPr>
          <p:nvPr>
            <p:ph idx="1"/>
          </p:nvPr>
        </p:nvSpPr>
        <p:spPr>
          <a:xfrm>
            <a:off x="457200" y="980728"/>
            <a:ext cx="8435280" cy="5544616"/>
          </a:xfrm>
        </p:spPr>
        <p:txBody>
          <a:bodyPr>
            <a:normAutofit/>
          </a:bodyPr>
          <a:lstStyle/>
          <a:p>
            <a:pPr marL="0" indent="0" algn="l">
              <a:buNone/>
            </a:pPr>
            <a:r>
              <a:rPr lang="en-US" sz="2400" dirty="0"/>
              <a:t>Reclamation of solute from the proximal Tubule :</a:t>
            </a:r>
          </a:p>
          <a:p>
            <a:pPr marL="0" indent="0" algn="l">
              <a:buNone/>
            </a:pPr>
            <a:r>
              <a:rPr lang="en-US" sz="2400" dirty="0"/>
              <a:t>Almost all the potassium is actively reabsorbed from the proximal tubules, as is more than 70 per cent of the filtered sodium, free ionized calcium and magnesium. </a:t>
            </a:r>
          </a:p>
          <a:p>
            <a:pPr marL="0" indent="0" algn="l">
              <a:buNone/>
            </a:pPr>
            <a:r>
              <a:rPr lang="en-US" sz="2400" dirty="0"/>
              <a:t>This reabsorption may be stimulated by parathyroid hormone (PTH) and inhibited by loop diuretics such as furosemide.</a:t>
            </a:r>
          </a:p>
          <a:p>
            <a:pPr marL="0" indent="0" algn="l">
              <a:buNone/>
            </a:pPr>
            <a:r>
              <a:rPr lang="en-US" sz="2400" dirty="0"/>
              <a:t>Bicarbonate is almost completely recovered following exchange of sodium and hydrogen ions . Specific active transport mechanisms result in the almost complete reabsorption of glucose, urate and amino acids. </a:t>
            </a:r>
          </a:p>
          <a:p>
            <a:pPr marL="0" indent="0" algn="l">
              <a:buNone/>
            </a:pPr>
            <a:endParaRPr lang="en-US" sz="2400" dirty="0"/>
          </a:p>
        </p:txBody>
      </p:sp>
    </p:spTree>
    <p:extLst>
      <p:ext uri="{BB962C8B-B14F-4D97-AF65-F5344CB8AC3E}">
        <p14:creationId xmlns:p14="http://schemas.microsoft.com/office/powerpoint/2010/main" val="429404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b="1" dirty="0">
                <a:solidFill>
                  <a:srgbClr val="FF0000"/>
                </a:solidFill>
              </a:rPr>
              <a:t>RENAL TUBULAR FUNCTION</a:t>
            </a:r>
            <a:endParaRPr lang="en-US" sz="3600" dirty="0"/>
          </a:p>
        </p:txBody>
      </p:sp>
      <p:sp>
        <p:nvSpPr>
          <p:cNvPr id="3" name="Content Placeholder 2"/>
          <p:cNvSpPr>
            <a:spLocks noGrp="1"/>
          </p:cNvSpPr>
          <p:nvPr>
            <p:ph idx="1"/>
          </p:nvPr>
        </p:nvSpPr>
        <p:spPr>
          <a:xfrm>
            <a:off x="251520" y="1052736"/>
            <a:ext cx="8568952" cy="5544616"/>
          </a:xfrm>
        </p:spPr>
        <p:txBody>
          <a:bodyPr>
            <a:normAutofit/>
          </a:bodyPr>
          <a:lstStyle/>
          <a:p>
            <a:pPr marL="0" indent="0" algn="l">
              <a:buNone/>
            </a:pPr>
            <a:r>
              <a:rPr lang="en-US" sz="2400" dirty="0"/>
              <a:t>Phosphate reabsorption is incomplete; phosphate</a:t>
            </a:r>
          </a:p>
          <a:p>
            <a:pPr marL="0" indent="0" algn="l">
              <a:buNone/>
            </a:pPr>
            <a:r>
              <a:rPr lang="en-US" sz="2400" dirty="0"/>
              <a:t>in tubular fluid is important for buffering hydrogen</a:t>
            </a:r>
          </a:p>
          <a:p>
            <a:pPr marL="0" indent="0" algn="l">
              <a:buNone/>
            </a:pPr>
            <a:r>
              <a:rPr lang="en-US" sz="2400" dirty="0"/>
              <a:t>ions. Inhibition of phosphate reabsorption by PTH</a:t>
            </a:r>
          </a:p>
          <a:p>
            <a:pPr marL="0" indent="0" algn="l">
              <a:buNone/>
            </a:pPr>
            <a:r>
              <a:rPr lang="en-US" sz="2400" dirty="0"/>
              <a:t>occurs in both the proximal and the distal convoluted tubules, and accounts for the </a:t>
            </a:r>
            <a:r>
              <a:rPr lang="en-US" sz="2400" dirty="0" err="1"/>
              <a:t>hypophosphataemia</a:t>
            </a:r>
            <a:r>
              <a:rPr lang="en-US" sz="2400" dirty="0"/>
              <a:t> of PTH excess.</a:t>
            </a:r>
          </a:p>
          <a:p>
            <a:pPr marL="0" indent="0" algn="l">
              <a:buNone/>
            </a:pPr>
            <a:r>
              <a:rPr lang="en-US" sz="2400" dirty="0"/>
              <a:t>Almost all the filtered metabolic waste products, such as urea and creatinine, which cannot be reused by the body, remain in the luminal fluid.</a:t>
            </a:r>
          </a:p>
          <a:p>
            <a:pPr marL="0" indent="0" algn="l">
              <a:buNone/>
            </a:pPr>
            <a:r>
              <a:rPr lang="en-US" sz="2400" dirty="0"/>
              <a:t>almost all the reusable nutrients and the bulk of electrolytes are reclaimed from the proximal tubules</a:t>
            </a:r>
          </a:p>
        </p:txBody>
      </p:sp>
    </p:spTree>
    <p:extLst>
      <p:ext uri="{BB962C8B-B14F-4D97-AF65-F5344CB8AC3E}">
        <p14:creationId xmlns:p14="http://schemas.microsoft.com/office/powerpoint/2010/main" val="224689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Autofit/>
          </a:bodyPr>
          <a:lstStyle/>
          <a:p>
            <a:r>
              <a:rPr lang="en-US" sz="2400" b="1" dirty="0">
                <a:solidFill>
                  <a:srgbClr val="FF0000"/>
                </a:solidFill>
              </a:rPr>
              <a:t>WATER REABSORPTION: URINARY CONCENTRATION AND DILUTION </a:t>
            </a:r>
          </a:p>
        </p:txBody>
      </p:sp>
      <p:sp>
        <p:nvSpPr>
          <p:cNvPr id="3" name="Content Placeholder 2"/>
          <p:cNvSpPr>
            <a:spLocks noGrp="1"/>
          </p:cNvSpPr>
          <p:nvPr>
            <p:ph idx="1"/>
          </p:nvPr>
        </p:nvSpPr>
        <p:spPr>
          <a:xfrm>
            <a:off x="251520" y="764704"/>
            <a:ext cx="8640960" cy="6093296"/>
          </a:xfrm>
        </p:spPr>
        <p:txBody>
          <a:bodyPr>
            <a:noAutofit/>
          </a:bodyPr>
          <a:lstStyle/>
          <a:p>
            <a:pPr marL="0" indent="0" algn="l">
              <a:buNone/>
            </a:pPr>
            <a:r>
              <a:rPr lang="en-US" sz="2000" b="1" dirty="0"/>
              <a:t>Two main processes are involved in water reabsorption: </a:t>
            </a:r>
          </a:p>
          <a:p>
            <a:pPr marL="0" indent="0" algn="l">
              <a:buNone/>
            </a:pPr>
            <a:r>
              <a:rPr lang="en-US" sz="2000" b="1" dirty="0"/>
              <a:t>● </a:t>
            </a:r>
            <a:r>
              <a:rPr lang="en-US" sz="2000" b="1" dirty="0">
                <a:solidFill>
                  <a:srgbClr val="FF0000"/>
                </a:solidFill>
              </a:rPr>
              <a:t>Isosmotic reabsorption of water from the proximal tubules</a:t>
            </a:r>
            <a:r>
              <a:rPr lang="en-US" sz="2000" b="1" dirty="0"/>
              <a:t>. The nephrons reabsorb 99 per cent of the filtered water, about 70–80 per cent (140–160 L/day) of which is returned to the body from the proximal tubules. Active solute reabsorption from the filtrate is accompanied by passive reabsorption of an osmotically equivalent amount of water. Therefore, fluid entering the </a:t>
            </a:r>
            <a:r>
              <a:rPr lang="en-US" sz="2000" b="1" dirty="0" err="1"/>
              <a:t>lumina</a:t>
            </a:r>
            <a:r>
              <a:rPr lang="en-US" sz="2000" b="1" dirty="0"/>
              <a:t> of the loops of Henle, although much reduced in volume, is still almost isosmotic. </a:t>
            </a:r>
          </a:p>
          <a:p>
            <a:pPr marL="0" indent="0" algn="l">
              <a:buNone/>
            </a:pPr>
            <a:endParaRPr lang="en-US" sz="2000" b="1" dirty="0"/>
          </a:p>
          <a:p>
            <a:pPr marL="0" indent="0" algn="l">
              <a:buNone/>
            </a:pPr>
            <a:r>
              <a:rPr lang="en-US" sz="2000" b="1" dirty="0"/>
              <a:t> ● </a:t>
            </a:r>
            <a:r>
              <a:rPr lang="en-US" sz="2000" b="1" dirty="0">
                <a:solidFill>
                  <a:srgbClr val="FF0000"/>
                </a:solidFill>
              </a:rPr>
              <a:t>Dissociation of water reabsorption from that of solute in the loops of Henle, distal tubules and collecting ducts. </a:t>
            </a:r>
            <a:r>
              <a:rPr lang="en-US" sz="2000" b="1" dirty="0"/>
              <a:t>Normally between 40 and 60 L of water enter the loops of Henle daily. This volume is reduced to about 2 L as varying amounts of water are reabsorbed, helping to correct for changes in extracellular osmolality. At extremes of water intake, urinary osmolality can vary from about 40 to 1400 </a:t>
            </a:r>
            <a:r>
              <a:rPr lang="en-US" sz="2000" b="1" dirty="0" err="1"/>
              <a:t>mmol</a:t>
            </a:r>
            <a:r>
              <a:rPr lang="en-US" sz="2000" b="1" dirty="0"/>
              <a:t>/kg. The proximal tubules cannot dissociate water and solute reabsorption, and the adjustment must occur between the end of the proximal tubule and the end of the collecting duct.</a:t>
            </a:r>
          </a:p>
        </p:txBody>
      </p:sp>
    </p:spTree>
    <p:extLst>
      <p:ext uri="{BB962C8B-B14F-4D97-AF65-F5344CB8AC3E}">
        <p14:creationId xmlns:p14="http://schemas.microsoft.com/office/powerpoint/2010/main" val="1898859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274769" cy="947192"/>
          </a:xfrm>
        </p:spPr>
        <p:txBody>
          <a:bodyPr>
            <a:noAutofit/>
          </a:bodyPr>
          <a:lstStyle/>
          <a:p>
            <a:r>
              <a:rPr lang="en-US" sz="3200" b="1" dirty="0">
                <a:solidFill>
                  <a:srgbClr val="FF0000"/>
                </a:solidFill>
              </a:rPr>
              <a:t>Mechanisms of water reabsorption in loops of </a:t>
            </a:r>
            <a:r>
              <a:rPr lang="en-US" sz="3200" b="1" dirty="0" err="1">
                <a:solidFill>
                  <a:srgbClr val="FF0000"/>
                </a:solidFill>
              </a:rPr>
              <a:t>Henli</a:t>
            </a:r>
            <a:r>
              <a:rPr lang="en-US" sz="3200" b="1" dirty="0">
                <a:solidFill>
                  <a:srgbClr val="FF0000"/>
                </a:solidFill>
              </a:rPr>
              <a:t> and collecting ducts </a:t>
            </a:r>
          </a:p>
        </p:txBody>
      </p:sp>
      <p:sp>
        <p:nvSpPr>
          <p:cNvPr id="3" name="Content Placeholder 2"/>
          <p:cNvSpPr>
            <a:spLocks noGrp="1"/>
          </p:cNvSpPr>
          <p:nvPr>
            <p:ph idx="1"/>
          </p:nvPr>
        </p:nvSpPr>
        <p:spPr>
          <a:xfrm>
            <a:off x="457200" y="1700808"/>
            <a:ext cx="8291264" cy="5040560"/>
          </a:xfrm>
        </p:spPr>
        <p:txBody>
          <a:bodyPr>
            <a:normAutofit lnSpcReduction="10000"/>
          </a:bodyPr>
          <a:lstStyle/>
          <a:p>
            <a:pPr marL="0" indent="0" algn="l">
              <a:buNone/>
            </a:pPr>
            <a:r>
              <a:rPr lang="en-US" sz="2400" dirty="0"/>
              <a:t>Two mechanisms are involved: </a:t>
            </a:r>
          </a:p>
          <a:p>
            <a:pPr marL="0" indent="0" algn="l">
              <a:buNone/>
            </a:pPr>
            <a:r>
              <a:rPr lang="en-US" sz="2400" dirty="0"/>
              <a:t>● </a:t>
            </a:r>
            <a:r>
              <a:rPr lang="en-US" sz="2400" dirty="0">
                <a:solidFill>
                  <a:srgbClr val="FF0000"/>
                </a:solidFill>
              </a:rPr>
              <a:t>Countercurrent multiplication </a:t>
            </a:r>
            <a:r>
              <a:rPr lang="en-US" sz="2400" dirty="0"/>
              <a:t>is an active process occurring in the loops of Henle, whereby a high osmolality is created in the renal medulla and urinary osmolality is reduced. This can occur in the absence of antidiuretic hormone (ADH), also called arginine vasopressin or vasopressin, and a dilute hypo-</a:t>
            </a:r>
            <a:r>
              <a:rPr lang="en-US" sz="2400" dirty="0" err="1"/>
              <a:t>osmolal</a:t>
            </a:r>
            <a:r>
              <a:rPr lang="en-US" sz="2400" dirty="0"/>
              <a:t> urine is produced. </a:t>
            </a:r>
          </a:p>
          <a:p>
            <a:pPr marL="0" indent="0" algn="l">
              <a:buNone/>
            </a:pPr>
            <a:r>
              <a:rPr lang="en-US" sz="2400" dirty="0"/>
              <a:t>● </a:t>
            </a:r>
            <a:r>
              <a:rPr lang="en-US" sz="2400" dirty="0">
                <a:solidFill>
                  <a:srgbClr val="FF0000"/>
                </a:solidFill>
              </a:rPr>
              <a:t>Countercurrent exchange </a:t>
            </a:r>
            <a:r>
              <a:rPr lang="en-US" sz="2400" dirty="0"/>
              <a:t>is a passive process, occurring only in the presence of ADH. Water without solute is reabsorbed from the collecting ducts into the ascending vasa recta along the osmotic gradient created by countercurrent multiplication and by the high osmolality in the medulla, producing a concentrated urine.</a:t>
            </a:r>
          </a:p>
        </p:txBody>
      </p:sp>
    </p:spTree>
    <p:extLst>
      <p:ext uri="{BB962C8B-B14F-4D97-AF65-F5344CB8AC3E}">
        <p14:creationId xmlns:p14="http://schemas.microsoft.com/office/powerpoint/2010/main" val="20950083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951</TotalTime>
  <Words>3919</Words>
  <Application>Microsoft Office PowerPoint</Application>
  <PresentationFormat>On-screen Show (4:3)</PresentationFormat>
  <Paragraphs>280</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Andalus</vt:lpstr>
      <vt:lpstr>Arial</vt:lpstr>
      <vt:lpstr>Trebuchet MS</vt:lpstr>
      <vt:lpstr>Wingdings 3</vt:lpstr>
      <vt:lpstr>Facet</vt:lpstr>
      <vt:lpstr>Renal disorders and renal function test</vt:lpstr>
      <vt:lpstr>Topics to be discussed</vt:lpstr>
      <vt:lpstr>Crucial functions of kidneys</vt:lpstr>
      <vt:lpstr>PowerPoint Presentation</vt:lpstr>
      <vt:lpstr>RENAL GLOMERULAR FUNCTION</vt:lpstr>
      <vt:lpstr>RENAL TUBULAR FUNCTION</vt:lpstr>
      <vt:lpstr>RENAL TUBULAR FUNCTION</vt:lpstr>
      <vt:lpstr>WATER REABSORPTION: URINARY CONCENTRATION AND DILUTION </vt:lpstr>
      <vt:lpstr>Mechanisms of water reabsorption in loops of Henli and collecting ducts </vt:lpstr>
      <vt:lpstr>Water restriction </vt:lpstr>
      <vt:lpstr>Water load </vt:lpstr>
      <vt:lpstr>Osmotic diuresis </vt:lpstr>
      <vt:lpstr>Homeostatic solute adjustment in the distal tubule and collecting duct </vt:lpstr>
      <vt:lpstr>BIOCHEMISTRY OF RENAL DISORDERS </vt:lpstr>
      <vt:lpstr>Reduced glomerular filtration rate with normal tubular function </vt:lpstr>
      <vt:lpstr>Reduced tubular function with normal glomerular filtration rate </vt:lpstr>
      <vt:lpstr>Reduced tubular function with normal glomerular filtration rate </vt:lpstr>
      <vt:lpstr>Acute kidney injury </vt:lpstr>
      <vt:lpstr>1-Acute oliguria with reduced GFR (pre-renal) </vt:lpstr>
      <vt:lpstr>2-Acute oliguria due to intrinsic renal damage </vt:lpstr>
      <vt:lpstr>2-Acute oliguria due to intrinsic renal damage </vt:lpstr>
      <vt:lpstr>3-Acute oliguria due to renal outflow obstruction (postrenal) </vt:lpstr>
      <vt:lpstr>Investigation of acute kidney injury </vt:lpstr>
      <vt:lpstr>Investigation of acute kidney injury </vt:lpstr>
      <vt:lpstr>PowerPoint Presentation</vt:lpstr>
      <vt:lpstr>PowerPoint Presentation</vt:lpstr>
      <vt:lpstr>Chronic kidney disease</vt:lpstr>
      <vt:lpstr>Chronic kidney disease</vt:lpstr>
      <vt:lpstr>Causes of chronic kidney disease</vt:lpstr>
      <vt:lpstr>Polyuric phase</vt:lpstr>
      <vt:lpstr>Oliguric phase</vt:lpstr>
      <vt:lpstr>Other abnormal findings in chronic kidney disease</vt:lpstr>
      <vt:lpstr>Other abnormal findings in chronic kidney disease</vt:lpstr>
      <vt:lpstr>Other abnormal findings in chronic kidney  disease</vt:lpstr>
      <vt:lpstr>PowerPoint Presentation</vt:lpstr>
      <vt:lpstr>NEPHROTIC SYNDROME </vt:lpstr>
      <vt:lpstr>NEPHRITIC SYNDROME </vt:lpstr>
      <vt:lpstr>DIAGNOSIS OF RENAL DYSFUNCTION</vt:lpstr>
      <vt:lpstr>Glomerular function tests</vt:lpstr>
      <vt:lpstr>Glomerular function tests</vt:lpstr>
      <vt:lpstr>Glomerular function tests</vt:lpstr>
      <vt:lpstr>Glomerular function tests</vt:lpstr>
      <vt:lpstr>Glomerular function tests</vt:lpstr>
      <vt:lpstr>Glomerular function tests</vt:lpstr>
      <vt:lpstr>PowerPoint Presentation</vt:lpstr>
      <vt:lpstr>END OF RENAL DYSFUNCTON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disorders and renal function test</dc:title>
  <dc:creator>dell</dc:creator>
  <cp:lastModifiedBy>shams</cp:lastModifiedBy>
  <cp:revision>112</cp:revision>
  <dcterms:created xsi:type="dcterms:W3CDTF">2020-04-18T03:33:01Z</dcterms:created>
  <dcterms:modified xsi:type="dcterms:W3CDTF">2020-04-27T21:09:02Z</dcterms:modified>
</cp:coreProperties>
</file>